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9" r:id="rId1"/>
  </p:sldMasterIdLst>
  <p:sldIdLst>
    <p:sldId id="256" r:id="rId2"/>
    <p:sldId id="257" r:id="rId3"/>
    <p:sldId id="258" r:id="rId4"/>
    <p:sldId id="283" r:id="rId5"/>
    <p:sldId id="285" r:id="rId6"/>
    <p:sldId id="284" r:id="rId7"/>
    <p:sldId id="265" r:id="rId8"/>
    <p:sldId id="261" r:id="rId9"/>
    <p:sldId id="259" r:id="rId10"/>
    <p:sldId id="260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545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56" y="2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Объем образования отходов, млн тонн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Лист2!$D$21</c:f>
              <c:strCache>
                <c:ptCount val="1"/>
                <c:pt idx="0">
                  <c:v>Объем образования , млн тонн</c:v>
                </c:pt>
              </c:strCache>
            </c:strRef>
          </c:tx>
          <c:invertIfNegative val="0"/>
          <c:cat>
            <c:numRef>
              <c:f>Лист2!$E$20:$I$20</c:f>
              <c:numCache>
                <c:formatCode>General</c:formatCode>
                <c:ptCount val="5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</c:numCache>
            </c:numRef>
          </c:cat>
          <c:val>
            <c:numRef>
              <c:f>Лист2!$E$21:$I$21</c:f>
              <c:numCache>
                <c:formatCode>General</c:formatCode>
                <c:ptCount val="5"/>
                <c:pt idx="0">
                  <c:v>5.01</c:v>
                </c:pt>
                <c:pt idx="1">
                  <c:v>5.15</c:v>
                </c:pt>
                <c:pt idx="2">
                  <c:v>5.17</c:v>
                </c:pt>
                <c:pt idx="3">
                  <c:v>5.0599999999999996</c:v>
                </c:pt>
                <c:pt idx="4">
                  <c:v>5.44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39C-4242-8A24-77F882DD18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5578624"/>
        <c:axId val="145593088"/>
      </c:barChart>
      <c:catAx>
        <c:axId val="1455786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45593088"/>
        <c:crosses val="autoZero"/>
        <c:auto val="1"/>
        <c:lblAlgn val="ctr"/>
        <c:lblOffset val="100"/>
        <c:noMultiLvlLbl val="0"/>
      </c:catAx>
      <c:valAx>
        <c:axId val="1455930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4557862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4865135608048996"/>
          <c:y val="0.56061351706036744"/>
          <c:w val="0.31245975503062118"/>
          <c:h val="0.13543963254593175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Лист2!$D$23</c:f>
              <c:strCache>
                <c:ptCount val="1"/>
                <c:pt idx="0">
                  <c:v>Использование и обезвреживание, млн тонн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Лист2!$E$23:$I$23</c:f>
              <c:numCache>
                <c:formatCode>General</c:formatCode>
                <c:ptCount val="5"/>
                <c:pt idx="0">
                  <c:v>2.09</c:v>
                </c:pt>
                <c:pt idx="1">
                  <c:v>2.2100000000000004</c:v>
                </c:pt>
                <c:pt idx="2">
                  <c:v>2.2199999999999998</c:v>
                </c:pt>
                <c:pt idx="3">
                  <c:v>2.7299999999999995</c:v>
                </c:pt>
                <c:pt idx="4">
                  <c:v>2.8200000000000003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BE2-4364-BA4C-2D757773FA3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94905216"/>
        <c:axId val="194906752"/>
      </c:barChart>
      <c:catAx>
        <c:axId val="194905216"/>
        <c:scaling>
          <c:orientation val="minMax"/>
        </c:scaling>
        <c:delete val="0"/>
        <c:axPos val="b"/>
        <c:majorTickMark val="none"/>
        <c:minorTickMark val="none"/>
        <c:tickLblPos val="nextTo"/>
        <c:crossAx val="194906752"/>
        <c:crosses val="autoZero"/>
        <c:auto val="1"/>
        <c:lblAlgn val="ctr"/>
        <c:lblOffset val="100"/>
        <c:noMultiLvlLbl val="0"/>
      </c:catAx>
      <c:valAx>
        <c:axId val="194906752"/>
        <c:scaling>
          <c:orientation val="minMax"/>
          <c:max val="5"/>
        </c:scaling>
        <c:delete val="1"/>
        <c:axPos val="l"/>
        <c:numFmt formatCode="General" sourceLinked="1"/>
        <c:majorTickMark val="out"/>
        <c:minorTickMark val="none"/>
        <c:tickLblPos val="nextTo"/>
        <c:crossAx val="194905216"/>
        <c:crosses val="autoZero"/>
        <c:crossBetween val="between"/>
      </c:valAx>
    </c:plotArea>
    <c:legend>
      <c:legendPos val="t"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Размещение (хранение </a:t>
            </a:r>
            <a:br>
              <a:rPr lang="ru-RU" dirty="0"/>
            </a:br>
            <a:r>
              <a:rPr lang="ru-RU" dirty="0"/>
              <a:t>и захоронение), млн тонн</a:t>
            </a:r>
          </a:p>
        </c:rich>
      </c:tx>
      <c:layout>
        <c:manualLayout>
          <c:xMode val="edge"/>
          <c:yMode val="edge"/>
          <c:x val="0.20212240782055035"/>
          <c:y val="1.1343620597871329E-2"/>
        </c:manualLayout>
      </c:layout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Лист2!$D$22</c:f>
              <c:strCache>
                <c:ptCount val="1"/>
                <c:pt idx="0">
                  <c:v>Размещение (хранение и захоронение), млн тонн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Лист2!$E$22:$I$22</c:f>
              <c:numCache>
                <c:formatCode>General</c:formatCode>
                <c:ptCount val="5"/>
                <c:pt idx="0">
                  <c:v>2.92</c:v>
                </c:pt>
                <c:pt idx="1">
                  <c:v>2.94</c:v>
                </c:pt>
                <c:pt idx="2">
                  <c:v>2.95</c:v>
                </c:pt>
                <c:pt idx="3">
                  <c:v>2.33</c:v>
                </c:pt>
                <c:pt idx="4">
                  <c:v>2.62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EC2-4C80-9758-D52378C5498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95061248"/>
        <c:axId val="195062784"/>
      </c:barChart>
      <c:catAx>
        <c:axId val="195061248"/>
        <c:scaling>
          <c:orientation val="minMax"/>
        </c:scaling>
        <c:delete val="0"/>
        <c:axPos val="b"/>
        <c:majorTickMark val="none"/>
        <c:minorTickMark val="none"/>
        <c:tickLblPos val="nextTo"/>
        <c:crossAx val="195062784"/>
        <c:crosses val="autoZero"/>
        <c:auto val="1"/>
        <c:lblAlgn val="ctr"/>
        <c:lblOffset val="100"/>
        <c:noMultiLvlLbl val="0"/>
      </c:catAx>
      <c:valAx>
        <c:axId val="195062784"/>
        <c:scaling>
          <c:orientation val="minMax"/>
          <c:max val="5"/>
        </c:scaling>
        <c:delete val="1"/>
        <c:axPos val="l"/>
        <c:numFmt formatCode="General" sourceLinked="1"/>
        <c:majorTickMark val="out"/>
        <c:minorTickMark val="none"/>
        <c:tickLblPos val="nextTo"/>
        <c:crossAx val="195061248"/>
        <c:crosses val="autoZero"/>
        <c:crossBetween val="between"/>
      </c:valAx>
    </c:plotArea>
    <c:legend>
      <c:legendPos val="t"/>
      <c:overlay val="0"/>
    </c:legend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EDBFC5-2A6E-4750-9F07-FA0CA770ACF2}" type="doc">
      <dgm:prSet loTypeId="urn:microsoft.com/office/officeart/2005/8/layout/hierarchy2" loCatId="hierarchy" qsTypeId="urn:microsoft.com/office/officeart/2005/8/quickstyle/simple4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A870919D-0947-4504-BC03-AFC7B4FD0E06}">
      <dgm:prSet phldrT="[Текст]"/>
      <dgm:spPr/>
      <dgm:t>
        <a:bodyPr/>
        <a:lstStyle/>
        <a:p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Существующее нормативно-правовое регулирование деятельности </a:t>
          </a:r>
          <a:b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по обращению с отходами </a:t>
          </a:r>
          <a:b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не позволяет рационально использовать имеющиеся ресурсы</a:t>
          </a:r>
        </a:p>
      </dgm:t>
    </dgm:pt>
    <dgm:pt modelId="{9D55C80C-8988-4095-91E4-8B07FA975242}" type="parTrans" cxnId="{DB7BBC02-828B-4991-B918-AA3EB7964D78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43F5F4-3C80-4F64-B8B9-566521F533C8}" type="sibTrans" cxnId="{DB7BBC02-828B-4991-B918-AA3EB7964D7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068D4F-F5EC-4327-A294-F952E7B501B7}">
      <dgm:prSet phldrT="[Текст]"/>
      <dgm:spPr/>
      <dgm:t>
        <a:bodyPr/>
        <a:lstStyle/>
        <a:p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принцип обеспечения приоритетности утилизации отходов над их размещением </a:t>
          </a:r>
          <a:b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и ответственности образователя отхода за их дальнейшую утилизацию</a:t>
          </a:r>
        </a:p>
      </dgm:t>
    </dgm:pt>
    <dgm:pt modelId="{BABA6A4B-673B-4DBC-9954-9B1469D6868E}" type="parTrans" cxnId="{B7D6470B-57BD-469B-A365-BC0B42183298}">
      <dgm:prSet custT="1"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38B6CE-CB84-4BAC-8FEA-A13A9362F4A5}" type="sibTrans" cxnId="{B7D6470B-57BD-469B-A365-BC0B4218329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796E1A-B323-456A-956A-ABF2BB7F7281}">
      <dgm:prSet phldrT="[Текст]"/>
      <dgm:spPr/>
      <dgm:t>
        <a:bodyPr/>
        <a:lstStyle/>
        <a:p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принцип стимулирования субъектов обращения отходов использовать научно-технические достижения </a:t>
          </a:r>
          <a:b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в целях реализации малоотходных или вовсе безотходных технологий </a:t>
          </a:r>
          <a:b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dirty="0">
              <a:latin typeface="Times New Roman" panose="02020603050405020304" pitchFamily="18" charset="0"/>
              <a:cs typeface="Times New Roman" panose="02020603050405020304" pitchFamily="18" charset="0"/>
            </a:rPr>
            <a:t>в процессе осуществления своей деятельности</a:t>
          </a:r>
        </a:p>
      </dgm:t>
    </dgm:pt>
    <dgm:pt modelId="{1690AE8C-9260-4858-ADD1-2B021550F801}" type="parTrans" cxnId="{360473B5-8FEB-49F0-9808-E792EBCC39A2}">
      <dgm:prSet custT="1"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C79139-C080-436F-A803-04EA026CDFD0}" type="sibTrans" cxnId="{360473B5-8FEB-49F0-9808-E792EBCC39A2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FEA615-ACF0-4C40-83EE-3A27979B8174}" type="pres">
      <dgm:prSet presAssocID="{B7EDBFC5-2A6E-4750-9F07-FA0CA770ACF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5E17DAAB-8B83-44F2-9955-F0CD17A651BB}" type="pres">
      <dgm:prSet presAssocID="{A870919D-0947-4504-BC03-AFC7B4FD0E06}" presName="root1" presStyleCnt="0"/>
      <dgm:spPr/>
    </dgm:pt>
    <dgm:pt modelId="{BD1FB9C3-BE71-478E-9940-375A783921C4}" type="pres">
      <dgm:prSet presAssocID="{A870919D-0947-4504-BC03-AFC7B4FD0E06}" presName="LevelOneTextNode" presStyleLbl="node0" presStyleIdx="0" presStyleCnt="1">
        <dgm:presLayoutVars>
          <dgm:chPref val="3"/>
        </dgm:presLayoutVars>
      </dgm:prSet>
      <dgm:spPr/>
    </dgm:pt>
    <dgm:pt modelId="{5EEA4F26-1894-477B-988F-78B3616BAB5F}" type="pres">
      <dgm:prSet presAssocID="{A870919D-0947-4504-BC03-AFC7B4FD0E06}" presName="level2hierChild" presStyleCnt="0"/>
      <dgm:spPr/>
    </dgm:pt>
    <dgm:pt modelId="{961D9136-25C2-4EB2-8D02-0F897E021D77}" type="pres">
      <dgm:prSet presAssocID="{BABA6A4B-673B-4DBC-9954-9B1469D6868E}" presName="conn2-1" presStyleLbl="parChTrans1D2" presStyleIdx="0" presStyleCnt="2"/>
      <dgm:spPr/>
    </dgm:pt>
    <dgm:pt modelId="{0D2A2CA3-2802-4276-9A7E-3D32D03FB959}" type="pres">
      <dgm:prSet presAssocID="{BABA6A4B-673B-4DBC-9954-9B1469D6868E}" presName="connTx" presStyleLbl="parChTrans1D2" presStyleIdx="0" presStyleCnt="2"/>
      <dgm:spPr/>
    </dgm:pt>
    <dgm:pt modelId="{C0CF1FD8-50C8-43B3-BAB1-D34C3B4B8D0E}" type="pres">
      <dgm:prSet presAssocID="{16068D4F-F5EC-4327-A294-F952E7B501B7}" presName="root2" presStyleCnt="0"/>
      <dgm:spPr/>
    </dgm:pt>
    <dgm:pt modelId="{30BA7002-A143-4500-AD2C-E757EDB6E2E6}" type="pres">
      <dgm:prSet presAssocID="{16068D4F-F5EC-4327-A294-F952E7B501B7}" presName="LevelTwoTextNode" presStyleLbl="node2" presStyleIdx="0" presStyleCnt="2">
        <dgm:presLayoutVars>
          <dgm:chPref val="3"/>
        </dgm:presLayoutVars>
      </dgm:prSet>
      <dgm:spPr/>
    </dgm:pt>
    <dgm:pt modelId="{AE1859C9-C8B0-4A84-8622-09811335396D}" type="pres">
      <dgm:prSet presAssocID="{16068D4F-F5EC-4327-A294-F952E7B501B7}" presName="level3hierChild" presStyleCnt="0"/>
      <dgm:spPr/>
    </dgm:pt>
    <dgm:pt modelId="{F3AC1183-CEF7-46DB-8714-5157DC6092C7}" type="pres">
      <dgm:prSet presAssocID="{1690AE8C-9260-4858-ADD1-2B021550F801}" presName="conn2-1" presStyleLbl="parChTrans1D2" presStyleIdx="1" presStyleCnt="2"/>
      <dgm:spPr/>
    </dgm:pt>
    <dgm:pt modelId="{1FF09235-7E11-41FD-863E-09349082DA07}" type="pres">
      <dgm:prSet presAssocID="{1690AE8C-9260-4858-ADD1-2B021550F801}" presName="connTx" presStyleLbl="parChTrans1D2" presStyleIdx="1" presStyleCnt="2"/>
      <dgm:spPr/>
    </dgm:pt>
    <dgm:pt modelId="{CBD06B80-7925-4046-B337-F2525C4FC771}" type="pres">
      <dgm:prSet presAssocID="{3F796E1A-B323-456A-956A-ABF2BB7F7281}" presName="root2" presStyleCnt="0"/>
      <dgm:spPr/>
    </dgm:pt>
    <dgm:pt modelId="{A0F7CFCD-3FED-49DF-BEB8-D610CB848603}" type="pres">
      <dgm:prSet presAssocID="{3F796E1A-B323-456A-956A-ABF2BB7F7281}" presName="LevelTwoTextNode" presStyleLbl="node2" presStyleIdx="1" presStyleCnt="2">
        <dgm:presLayoutVars>
          <dgm:chPref val="3"/>
        </dgm:presLayoutVars>
      </dgm:prSet>
      <dgm:spPr/>
    </dgm:pt>
    <dgm:pt modelId="{0FF03995-DDEF-4F55-8413-4C30360C8325}" type="pres">
      <dgm:prSet presAssocID="{3F796E1A-B323-456A-956A-ABF2BB7F7281}" presName="level3hierChild" presStyleCnt="0"/>
      <dgm:spPr/>
    </dgm:pt>
  </dgm:ptLst>
  <dgm:cxnLst>
    <dgm:cxn modelId="{DB7BBC02-828B-4991-B918-AA3EB7964D78}" srcId="{B7EDBFC5-2A6E-4750-9F07-FA0CA770ACF2}" destId="{A870919D-0947-4504-BC03-AFC7B4FD0E06}" srcOrd="0" destOrd="0" parTransId="{9D55C80C-8988-4095-91E4-8B07FA975242}" sibTransId="{EA43F5F4-3C80-4F64-B8B9-566521F533C8}"/>
    <dgm:cxn modelId="{B7D6470B-57BD-469B-A365-BC0B42183298}" srcId="{A870919D-0947-4504-BC03-AFC7B4FD0E06}" destId="{16068D4F-F5EC-4327-A294-F952E7B501B7}" srcOrd="0" destOrd="0" parTransId="{BABA6A4B-673B-4DBC-9954-9B1469D6868E}" sibTransId="{DA38B6CE-CB84-4BAC-8FEA-A13A9362F4A5}"/>
    <dgm:cxn modelId="{9F46B817-0B86-492C-9C42-C690F4AB595F}" type="presOf" srcId="{B7EDBFC5-2A6E-4750-9F07-FA0CA770ACF2}" destId="{0AFEA615-ACF0-4C40-83EE-3A27979B8174}" srcOrd="0" destOrd="0" presId="urn:microsoft.com/office/officeart/2005/8/layout/hierarchy2"/>
    <dgm:cxn modelId="{A023D21E-B32F-4522-9B0B-A5326461EACE}" type="presOf" srcId="{3F796E1A-B323-456A-956A-ABF2BB7F7281}" destId="{A0F7CFCD-3FED-49DF-BEB8-D610CB848603}" srcOrd="0" destOrd="0" presId="urn:microsoft.com/office/officeart/2005/8/layout/hierarchy2"/>
    <dgm:cxn modelId="{61A5622E-E744-4AD2-820B-A2B1C510F185}" type="presOf" srcId="{BABA6A4B-673B-4DBC-9954-9B1469D6868E}" destId="{0D2A2CA3-2802-4276-9A7E-3D32D03FB959}" srcOrd="1" destOrd="0" presId="urn:microsoft.com/office/officeart/2005/8/layout/hierarchy2"/>
    <dgm:cxn modelId="{5F317A55-7376-4F09-8DB6-E7FC529BF1E2}" type="presOf" srcId="{16068D4F-F5EC-4327-A294-F952E7B501B7}" destId="{30BA7002-A143-4500-AD2C-E757EDB6E2E6}" srcOrd="0" destOrd="0" presId="urn:microsoft.com/office/officeart/2005/8/layout/hierarchy2"/>
    <dgm:cxn modelId="{63322F81-354B-403B-B605-3124DA19D666}" type="presOf" srcId="{A870919D-0947-4504-BC03-AFC7B4FD0E06}" destId="{BD1FB9C3-BE71-478E-9940-375A783921C4}" srcOrd="0" destOrd="0" presId="urn:microsoft.com/office/officeart/2005/8/layout/hierarchy2"/>
    <dgm:cxn modelId="{70190690-006C-481B-AD01-5431844A6C0F}" type="presOf" srcId="{1690AE8C-9260-4858-ADD1-2B021550F801}" destId="{F3AC1183-CEF7-46DB-8714-5157DC6092C7}" srcOrd="0" destOrd="0" presId="urn:microsoft.com/office/officeart/2005/8/layout/hierarchy2"/>
    <dgm:cxn modelId="{6DBF69A8-9AD4-4A67-8CDC-0B09AE2CD524}" type="presOf" srcId="{BABA6A4B-673B-4DBC-9954-9B1469D6868E}" destId="{961D9136-25C2-4EB2-8D02-0F897E021D77}" srcOrd="0" destOrd="0" presId="urn:microsoft.com/office/officeart/2005/8/layout/hierarchy2"/>
    <dgm:cxn modelId="{360473B5-8FEB-49F0-9808-E792EBCC39A2}" srcId="{A870919D-0947-4504-BC03-AFC7B4FD0E06}" destId="{3F796E1A-B323-456A-956A-ABF2BB7F7281}" srcOrd="1" destOrd="0" parTransId="{1690AE8C-9260-4858-ADD1-2B021550F801}" sibTransId="{81C79139-C080-436F-A803-04EA026CDFD0}"/>
    <dgm:cxn modelId="{4C8AFDC8-ABA4-4534-B14A-8A0B42E3280E}" type="presOf" srcId="{1690AE8C-9260-4858-ADD1-2B021550F801}" destId="{1FF09235-7E11-41FD-863E-09349082DA07}" srcOrd="1" destOrd="0" presId="urn:microsoft.com/office/officeart/2005/8/layout/hierarchy2"/>
    <dgm:cxn modelId="{7F4ADACA-A9CF-4511-AAB4-6B8137B0BBB5}" type="presParOf" srcId="{0AFEA615-ACF0-4C40-83EE-3A27979B8174}" destId="{5E17DAAB-8B83-44F2-9955-F0CD17A651BB}" srcOrd="0" destOrd="0" presId="urn:microsoft.com/office/officeart/2005/8/layout/hierarchy2"/>
    <dgm:cxn modelId="{88E5AEF2-5966-47FE-8A60-1F7452445925}" type="presParOf" srcId="{5E17DAAB-8B83-44F2-9955-F0CD17A651BB}" destId="{BD1FB9C3-BE71-478E-9940-375A783921C4}" srcOrd="0" destOrd="0" presId="urn:microsoft.com/office/officeart/2005/8/layout/hierarchy2"/>
    <dgm:cxn modelId="{5D4DC0FD-A109-4996-B4BA-C798521C98A1}" type="presParOf" srcId="{5E17DAAB-8B83-44F2-9955-F0CD17A651BB}" destId="{5EEA4F26-1894-477B-988F-78B3616BAB5F}" srcOrd="1" destOrd="0" presId="urn:microsoft.com/office/officeart/2005/8/layout/hierarchy2"/>
    <dgm:cxn modelId="{62B588AB-FD24-4539-B124-9D93581E88D3}" type="presParOf" srcId="{5EEA4F26-1894-477B-988F-78B3616BAB5F}" destId="{961D9136-25C2-4EB2-8D02-0F897E021D77}" srcOrd="0" destOrd="0" presId="urn:microsoft.com/office/officeart/2005/8/layout/hierarchy2"/>
    <dgm:cxn modelId="{0A802E2A-17D3-4BF6-BD21-02A7A3EE5EB4}" type="presParOf" srcId="{961D9136-25C2-4EB2-8D02-0F897E021D77}" destId="{0D2A2CA3-2802-4276-9A7E-3D32D03FB959}" srcOrd="0" destOrd="0" presId="urn:microsoft.com/office/officeart/2005/8/layout/hierarchy2"/>
    <dgm:cxn modelId="{7198912A-F19D-4DB8-9D80-CD82208F64D1}" type="presParOf" srcId="{5EEA4F26-1894-477B-988F-78B3616BAB5F}" destId="{C0CF1FD8-50C8-43B3-BAB1-D34C3B4B8D0E}" srcOrd="1" destOrd="0" presId="urn:microsoft.com/office/officeart/2005/8/layout/hierarchy2"/>
    <dgm:cxn modelId="{00C55ACB-4695-4BBE-8BC6-8AF0CB482517}" type="presParOf" srcId="{C0CF1FD8-50C8-43B3-BAB1-D34C3B4B8D0E}" destId="{30BA7002-A143-4500-AD2C-E757EDB6E2E6}" srcOrd="0" destOrd="0" presId="urn:microsoft.com/office/officeart/2005/8/layout/hierarchy2"/>
    <dgm:cxn modelId="{E5402028-70A7-4978-BC99-5036AA7324BD}" type="presParOf" srcId="{C0CF1FD8-50C8-43B3-BAB1-D34C3B4B8D0E}" destId="{AE1859C9-C8B0-4A84-8622-09811335396D}" srcOrd="1" destOrd="0" presId="urn:microsoft.com/office/officeart/2005/8/layout/hierarchy2"/>
    <dgm:cxn modelId="{8E49D662-E869-4200-81CB-53AB0C7D35E6}" type="presParOf" srcId="{5EEA4F26-1894-477B-988F-78B3616BAB5F}" destId="{F3AC1183-CEF7-46DB-8714-5157DC6092C7}" srcOrd="2" destOrd="0" presId="urn:microsoft.com/office/officeart/2005/8/layout/hierarchy2"/>
    <dgm:cxn modelId="{0893F281-172E-48D0-8122-AC0DF60FD55E}" type="presParOf" srcId="{F3AC1183-CEF7-46DB-8714-5157DC6092C7}" destId="{1FF09235-7E11-41FD-863E-09349082DA07}" srcOrd="0" destOrd="0" presId="urn:microsoft.com/office/officeart/2005/8/layout/hierarchy2"/>
    <dgm:cxn modelId="{9C9173B3-F7AA-4368-A3F1-C0545F8E58F3}" type="presParOf" srcId="{5EEA4F26-1894-477B-988F-78B3616BAB5F}" destId="{CBD06B80-7925-4046-B337-F2525C4FC771}" srcOrd="3" destOrd="0" presId="urn:microsoft.com/office/officeart/2005/8/layout/hierarchy2"/>
    <dgm:cxn modelId="{EE495FCF-37AF-4191-AF71-010B3AF47B69}" type="presParOf" srcId="{CBD06B80-7925-4046-B337-F2525C4FC771}" destId="{A0F7CFCD-3FED-49DF-BEB8-D610CB848603}" srcOrd="0" destOrd="0" presId="urn:microsoft.com/office/officeart/2005/8/layout/hierarchy2"/>
    <dgm:cxn modelId="{D7C42077-F00A-4F8A-B4F5-4C64F3F7661C}" type="presParOf" srcId="{CBD06B80-7925-4046-B337-F2525C4FC771}" destId="{0FF03995-DDEF-4F55-8413-4C30360C8325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2F918E2-BA10-4CDC-8204-123E33449FD1}" type="doc">
      <dgm:prSet loTypeId="urn:microsoft.com/office/officeart/2005/8/layout/venn3" loCatId="relationship" qsTypeId="urn:microsoft.com/office/officeart/2005/8/quickstyle/simple4" qsCatId="simple" csTypeId="urn:microsoft.com/office/officeart/2005/8/colors/colorful1" csCatId="colorful" phldr="1"/>
      <dgm:spPr/>
    </dgm:pt>
    <dgm:pt modelId="{24927A9F-FDC8-4139-AAD6-EF0C341F011B}">
      <dgm:prSet phldrT="[Текст]" custT="1"/>
      <dgm:spPr/>
      <dgm:t>
        <a:bodyPr/>
        <a:lstStyle/>
        <a:p>
          <a:r>
            <a:rPr lang="ru-RU" sz="1800" dirty="0"/>
            <a:t>Старт работы регионального оператора</a:t>
          </a:r>
        </a:p>
      </dgm:t>
    </dgm:pt>
    <dgm:pt modelId="{E5A7A67B-9C1C-4893-BB50-A3F2EFB87D25}" type="parTrans" cxnId="{FA824DBC-2639-4273-BA72-59409A8FBF33}">
      <dgm:prSet/>
      <dgm:spPr/>
      <dgm:t>
        <a:bodyPr/>
        <a:lstStyle/>
        <a:p>
          <a:endParaRPr lang="ru-RU" sz="5400"/>
        </a:p>
      </dgm:t>
    </dgm:pt>
    <dgm:pt modelId="{B93B6660-7BB0-4551-8F6A-680004C48816}" type="sibTrans" cxnId="{FA824DBC-2639-4273-BA72-59409A8FBF33}">
      <dgm:prSet/>
      <dgm:spPr/>
      <dgm:t>
        <a:bodyPr/>
        <a:lstStyle/>
        <a:p>
          <a:endParaRPr lang="ru-RU" sz="2000"/>
        </a:p>
      </dgm:t>
    </dgm:pt>
    <dgm:pt modelId="{DF4DD96A-5082-4641-B9FA-B88969CFAB8F}">
      <dgm:prSet phldrT="[Текст]" custT="1"/>
      <dgm:spPr/>
      <dgm:t>
        <a:bodyPr/>
        <a:lstStyle/>
        <a:p>
          <a:r>
            <a:rPr lang="ru-RU" sz="1800"/>
            <a:t>Организация площадок по обезвреживанию и утилизации отходов</a:t>
          </a:r>
        </a:p>
      </dgm:t>
    </dgm:pt>
    <dgm:pt modelId="{BB5FCC3F-DBDA-4542-91B5-462B2D49BDB2}" type="parTrans" cxnId="{43CC0042-589B-4E0E-8E28-8C91C8E8E536}">
      <dgm:prSet/>
      <dgm:spPr/>
      <dgm:t>
        <a:bodyPr/>
        <a:lstStyle/>
        <a:p>
          <a:endParaRPr lang="ru-RU" sz="5400"/>
        </a:p>
      </dgm:t>
    </dgm:pt>
    <dgm:pt modelId="{00526E71-B9A1-45AE-B65A-F44B0DD58507}" type="sibTrans" cxnId="{43CC0042-589B-4E0E-8E28-8C91C8E8E536}">
      <dgm:prSet/>
      <dgm:spPr/>
      <dgm:t>
        <a:bodyPr/>
        <a:lstStyle/>
        <a:p>
          <a:endParaRPr lang="ru-RU" sz="2000"/>
        </a:p>
      </dgm:t>
    </dgm:pt>
    <dgm:pt modelId="{56251121-1B03-4C00-95DB-73130F644A8D}">
      <dgm:prSet phldrT="[Текст]" custT="1"/>
      <dgm:spPr/>
      <dgm:t>
        <a:bodyPr/>
        <a:lstStyle/>
        <a:p>
          <a:r>
            <a:rPr lang="ru-RU" sz="1800" dirty="0"/>
            <a:t>Подготовка квалифицированных кадров и обмен опыта с представителями Финляндской Республики</a:t>
          </a:r>
        </a:p>
      </dgm:t>
    </dgm:pt>
    <dgm:pt modelId="{99AA8E89-D4D8-4DD9-B3C3-F00774FFFEB5}" type="parTrans" cxnId="{70E4F884-9DFF-41C9-A6AA-91F8414C5DD6}">
      <dgm:prSet/>
      <dgm:spPr/>
      <dgm:t>
        <a:bodyPr/>
        <a:lstStyle/>
        <a:p>
          <a:endParaRPr lang="ru-RU" sz="5400"/>
        </a:p>
      </dgm:t>
    </dgm:pt>
    <dgm:pt modelId="{6FE26455-0B8A-4E19-99BF-0C7F544EDFD8}" type="sibTrans" cxnId="{70E4F884-9DFF-41C9-A6AA-91F8414C5DD6}">
      <dgm:prSet/>
      <dgm:spPr/>
      <dgm:t>
        <a:bodyPr/>
        <a:lstStyle/>
        <a:p>
          <a:endParaRPr lang="ru-RU" sz="2000"/>
        </a:p>
      </dgm:t>
    </dgm:pt>
    <dgm:pt modelId="{61E9DF61-E7A9-44BC-A484-AD4C7C52FF39}" type="pres">
      <dgm:prSet presAssocID="{32F918E2-BA10-4CDC-8204-123E33449FD1}" presName="Name0" presStyleCnt="0">
        <dgm:presLayoutVars>
          <dgm:dir/>
          <dgm:resizeHandles val="exact"/>
        </dgm:presLayoutVars>
      </dgm:prSet>
      <dgm:spPr/>
    </dgm:pt>
    <dgm:pt modelId="{C1B8B455-3F11-42F0-B7B7-5D546D7C196A}" type="pres">
      <dgm:prSet presAssocID="{24927A9F-FDC8-4139-AAD6-EF0C341F011B}" presName="Name5" presStyleLbl="vennNode1" presStyleIdx="0" presStyleCnt="3" custLinFactNeighborX="-114" custLinFactNeighborY="-2527">
        <dgm:presLayoutVars>
          <dgm:bulletEnabled val="1"/>
        </dgm:presLayoutVars>
      </dgm:prSet>
      <dgm:spPr/>
    </dgm:pt>
    <dgm:pt modelId="{9F194757-4DE9-47EF-B579-54B5F70070ED}" type="pres">
      <dgm:prSet presAssocID="{B93B6660-7BB0-4551-8F6A-680004C48816}" presName="space" presStyleCnt="0"/>
      <dgm:spPr/>
    </dgm:pt>
    <dgm:pt modelId="{FEAD6545-5578-4CA8-86EF-4EC9B31557B4}" type="pres">
      <dgm:prSet presAssocID="{DF4DD96A-5082-4641-B9FA-B88969CFAB8F}" presName="Name5" presStyleLbl="vennNode1" presStyleIdx="1" presStyleCnt="3">
        <dgm:presLayoutVars>
          <dgm:bulletEnabled val="1"/>
        </dgm:presLayoutVars>
      </dgm:prSet>
      <dgm:spPr/>
    </dgm:pt>
    <dgm:pt modelId="{05A52838-50D9-4FE1-8CC4-707034DB59EA}" type="pres">
      <dgm:prSet presAssocID="{00526E71-B9A1-45AE-B65A-F44B0DD58507}" presName="space" presStyleCnt="0"/>
      <dgm:spPr/>
    </dgm:pt>
    <dgm:pt modelId="{09687E13-7653-4413-A40E-E1D5FED7FD57}" type="pres">
      <dgm:prSet presAssocID="{56251121-1B03-4C00-95DB-73130F644A8D}" presName="Name5" presStyleLbl="vennNode1" presStyleIdx="2" presStyleCnt="3">
        <dgm:presLayoutVars>
          <dgm:bulletEnabled val="1"/>
        </dgm:presLayoutVars>
      </dgm:prSet>
      <dgm:spPr/>
    </dgm:pt>
  </dgm:ptLst>
  <dgm:cxnLst>
    <dgm:cxn modelId="{3C6A2B37-90B0-4C59-A097-060B467D8D49}" type="presOf" srcId="{DF4DD96A-5082-4641-B9FA-B88969CFAB8F}" destId="{FEAD6545-5578-4CA8-86EF-4EC9B31557B4}" srcOrd="0" destOrd="0" presId="urn:microsoft.com/office/officeart/2005/8/layout/venn3"/>
    <dgm:cxn modelId="{43CC0042-589B-4E0E-8E28-8C91C8E8E536}" srcId="{32F918E2-BA10-4CDC-8204-123E33449FD1}" destId="{DF4DD96A-5082-4641-B9FA-B88969CFAB8F}" srcOrd="1" destOrd="0" parTransId="{BB5FCC3F-DBDA-4542-91B5-462B2D49BDB2}" sibTransId="{00526E71-B9A1-45AE-B65A-F44B0DD58507}"/>
    <dgm:cxn modelId="{3EFBF96C-CDE4-4870-82F6-BF6B1D8D1A19}" type="presOf" srcId="{56251121-1B03-4C00-95DB-73130F644A8D}" destId="{09687E13-7653-4413-A40E-E1D5FED7FD57}" srcOrd="0" destOrd="0" presId="urn:microsoft.com/office/officeart/2005/8/layout/venn3"/>
    <dgm:cxn modelId="{AAF0874D-F9A2-42C1-8C62-327CEB78D85B}" type="presOf" srcId="{32F918E2-BA10-4CDC-8204-123E33449FD1}" destId="{61E9DF61-E7A9-44BC-A484-AD4C7C52FF39}" srcOrd="0" destOrd="0" presId="urn:microsoft.com/office/officeart/2005/8/layout/venn3"/>
    <dgm:cxn modelId="{8B224F78-2422-4478-AACB-F75987E47382}" type="presOf" srcId="{24927A9F-FDC8-4139-AAD6-EF0C341F011B}" destId="{C1B8B455-3F11-42F0-B7B7-5D546D7C196A}" srcOrd="0" destOrd="0" presId="urn:microsoft.com/office/officeart/2005/8/layout/venn3"/>
    <dgm:cxn modelId="{70E4F884-9DFF-41C9-A6AA-91F8414C5DD6}" srcId="{32F918E2-BA10-4CDC-8204-123E33449FD1}" destId="{56251121-1B03-4C00-95DB-73130F644A8D}" srcOrd="2" destOrd="0" parTransId="{99AA8E89-D4D8-4DD9-B3C3-F00774FFFEB5}" sibTransId="{6FE26455-0B8A-4E19-99BF-0C7F544EDFD8}"/>
    <dgm:cxn modelId="{FA824DBC-2639-4273-BA72-59409A8FBF33}" srcId="{32F918E2-BA10-4CDC-8204-123E33449FD1}" destId="{24927A9F-FDC8-4139-AAD6-EF0C341F011B}" srcOrd="0" destOrd="0" parTransId="{E5A7A67B-9C1C-4893-BB50-A3F2EFB87D25}" sibTransId="{B93B6660-7BB0-4551-8F6A-680004C48816}"/>
    <dgm:cxn modelId="{47102B74-52A3-459A-BAC2-EE5C08BD964E}" type="presParOf" srcId="{61E9DF61-E7A9-44BC-A484-AD4C7C52FF39}" destId="{C1B8B455-3F11-42F0-B7B7-5D546D7C196A}" srcOrd="0" destOrd="0" presId="urn:microsoft.com/office/officeart/2005/8/layout/venn3"/>
    <dgm:cxn modelId="{3417E278-8C40-4EC4-AC88-4EED4FFD0BDF}" type="presParOf" srcId="{61E9DF61-E7A9-44BC-A484-AD4C7C52FF39}" destId="{9F194757-4DE9-47EF-B579-54B5F70070ED}" srcOrd="1" destOrd="0" presId="urn:microsoft.com/office/officeart/2005/8/layout/venn3"/>
    <dgm:cxn modelId="{488C12A2-7C38-492A-AAEB-23153E653960}" type="presParOf" srcId="{61E9DF61-E7A9-44BC-A484-AD4C7C52FF39}" destId="{FEAD6545-5578-4CA8-86EF-4EC9B31557B4}" srcOrd="2" destOrd="0" presId="urn:microsoft.com/office/officeart/2005/8/layout/venn3"/>
    <dgm:cxn modelId="{30AE924E-7393-461E-8C81-4DE657EEEEFF}" type="presParOf" srcId="{61E9DF61-E7A9-44BC-A484-AD4C7C52FF39}" destId="{05A52838-50D9-4FE1-8CC4-707034DB59EA}" srcOrd="3" destOrd="0" presId="urn:microsoft.com/office/officeart/2005/8/layout/venn3"/>
    <dgm:cxn modelId="{22CA37A3-174B-4AC5-8C98-6842CA45FD94}" type="presParOf" srcId="{61E9DF61-E7A9-44BC-A484-AD4C7C52FF39}" destId="{09687E13-7653-4413-A40E-E1D5FED7FD57}" srcOrd="4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1FB9C3-BE71-478E-9940-375A783921C4}">
      <dsp:nvSpPr>
        <dsp:cNvPr id="0" name=""/>
        <dsp:cNvSpPr/>
      </dsp:nvSpPr>
      <dsp:spPr>
        <a:xfrm>
          <a:off x="88104" y="1101145"/>
          <a:ext cx="3825876" cy="19129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3">
                <a:hueOff val="0"/>
                <a:satOff val="0"/>
                <a:lumOff val="0"/>
                <a:alphaOff val="0"/>
                <a:shade val="84000"/>
                <a:satMod val="130000"/>
                <a:lumMod val="92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6000"/>
                <a:satMod val="130000"/>
                <a:lumMod val="8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Существующее нормативно-правовое регулирование деятельности </a:t>
          </a:r>
          <a:b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по обращению с отходами </a:t>
          </a:r>
          <a:b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не позволяет рационально использовать имеющиеся ресурсы</a:t>
          </a:r>
        </a:p>
      </dsp:txBody>
      <dsp:txXfrm>
        <a:off x="144132" y="1157173"/>
        <a:ext cx="3713820" cy="1800882"/>
      </dsp:txXfrm>
    </dsp:sp>
    <dsp:sp modelId="{961D9136-25C2-4EB2-8D02-0F897E021D77}">
      <dsp:nvSpPr>
        <dsp:cNvPr id="0" name=""/>
        <dsp:cNvSpPr/>
      </dsp:nvSpPr>
      <dsp:spPr>
        <a:xfrm rot="19457599">
          <a:off x="3736840" y="1465808"/>
          <a:ext cx="1884632" cy="83671"/>
        </a:xfrm>
        <a:custGeom>
          <a:avLst/>
          <a:gdLst/>
          <a:ahLst/>
          <a:cxnLst/>
          <a:rect l="0" t="0" r="0" b="0"/>
          <a:pathLst>
            <a:path>
              <a:moveTo>
                <a:pt x="0" y="41835"/>
              </a:moveTo>
              <a:lnTo>
                <a:pt x="1884632" y="41835"/>
              </a:lnTo>
            </a:path>
          </a:pathLst>
        </a:custGeom>
        <a:noFill/>
        <a:ln w="9525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32040" y="1460528"/>
        <a:ext cx="94231" cy="94231"/>
      </dsp:txXfrm>
    </dsp:sp>
    <dsp:sp modelId="{30BA7002-A143-4500-AD2C-E757EDB6E2E6}">
      <dsp:nvSpPr>
        <dsp:cNvPr id="0" name=""/>
        <dsp:cNvSpPr/>
      </dsp:nvSpPr>
      <dsp:spPr>
        <a:xfrm>
          <a:off x="5444331" y="1205"/>
          <a:ext cx="3825876" cy="19129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3">
                <a:hueOff val="0"/>
                <a:satOff val="0"/>
                <a:lumOff val="0"/>
                <a:alphaOff val="0"/>
                <a:shade val="84000"/>
                <a:satMod val="130000"/>
                <a:lumMod val="92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6000"/>
                <a:satMod val="130000"/>
                <a:lumMod val="8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принцип обеспечения приоритетности утилизации отходов над их размещением </a:t>
          </a:r>
          <a:b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и ответственности образователя отхода за их дальнейшую утилизацию</a:t>
          </a:r>
        </a:p>
      </dsp:txBody>
      <dsp:txXfrm>
        <a:off x="5500359" y="57233"/>
        <a:ext cx="3713820" cy="1800882"/>
      </dsp:txXfrm>
    </dsp:sp>
    <dsp:sp modelId="{F3AC1183-CEF7-46DB-8714-5157DC6092C7}">
      <dsp:nvSpPr>
        <dsp:cNvPr id="0" name=""/>
        <dsp:cNvSpPr/>
      </dsp:nvSpPr>
      <dsp:spPr>
        <a:xfrm rot="2142401">
          <a:off x="3736840" y="2565748"/>
          <a:ext cx="1884632" cy="83671"/>
        </a:xfrm>
        <a:custGeom>
          <a:avLst/>
          <a:gdLst/>
          <a:ahLst/>
          <a:cxnLst/>
          <a:rect l="0" t="0" r="0" b="0"/>
          <a:pathLst>
            <a:path>
              <a:moveTo>
                <a:pt x="0" y="41835"/>
              </a:moveTo>
              <a:lnTo>
                <a:pt x="1884632" y="41835"/>
              </a:lnTo>
            </a:path>
          </a:pathLst>
        </a:custGeom>
        <a:noFill/>
        <a:ln w="9525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32040" y="2560468"/>
        <a:ext cx="94231" cy="94231"/>
      </dsp:txXfrm>
    </dsp:sp>
    <dsp:sp modelId="{A0F7CFCD-3FED-49DF-BEB8-D610CB848603}">
      <dsp:nvSpPr>
        <dsp:cNvPr id="0" name=""/>
        <dsp:cNvSpPr/>
      </dsp:nvSpPr>
      <dsp:spPr>
        <a:xfrm>
          <a:off x="5444331" y="2201084"/>
          <a:ext cx="3825876" cy="191293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3">
                <a:hueOff val="0"/>
                <a:satOff val="0"/>
                <a:lumOff val="0"/>
                <a:alphaOff val="0"/>
                <a:shade val="84000"/>
                <a:satMod val="130000"/>
                <a:lumMod val="92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76000"/>
                <a:satMod val="130000"/>
                <a:lumMod val="8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принцип стимулирования субъектов обращения отходов использовать научно-технические достижения </a:t>
          </a:r>
          <a:b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в целях реализации малоотходных или вовсе безотходных технологий </a:t>
          </a:r>
          <a:b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</a:br>
          <a:r>
            <a:rPr lang="ru-RU" sz="1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в процессе осуществления своей деятельности</a:t>
          </a:r>
        </a:p>
      </dsp:txBody>
      <dsp:txXfrm>
        <a:off x="5500359" y="2257112"/>
        <a:ext cx="3713820" cy="18008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B8B455-3F11-42F0-B7B7-5D546D7C196A}">
      <dsp:nvSpPr>
        <dsp:cNvPr id="0" name=""/>
        <dsp:cNvSpPr/>
      </dsp:nvSpPr>
      <dsp:spPr>
        <a:xfrm>
          <a:off x="3743" y="143201"/>
          <a:ext cx="4088489" cy="4088489"/>
        </a:xfrm>
        <a:prstGeom prst="ellipse">
          <a:avLst/>
        </a:prstGeom>
        <a:gradFill rotWithShape="0">
          <a:gsLst>
            <a:gs pos="0">
              <a:schemeClr val="accent2">
                <a:alpha val="50000"/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alpha val="50000"/>
                <a:hueOff val="0"/>
                <a:satOff val="0"/>
                <a:lumOff val="0"/>
                <a:alphaOff val="0"/>
                <a:shade val="84000"/>
                <a:satMod val="130000"/>
                <a:lumMod val="92000"/>
              </a:schemeClr>
            </a:gs>
            <a:gs pos="100000">
              <a:schemeClr val="accent2">
                <a:alpha val="50000"/>
                <a:hueOff val="0"/>
                <a:satOff val="0"/>
                <a:lumOff val="0"/>
                <a:alphaOff val="0"/>
                <a:shade val="76000"/>
                <a:satMod val="130000"/>
                <a:lumMod val="8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5003" tIns="22860" rIns="225003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Старт работы регионального оператора</a:t>
          </a:r>
        </a:p>
      </dsp:txBody>
      <dsp:txXfrm>
        <a:off x="602488" y="741946"/>
        <a:ext cx="2890999" cy="2890999"/>
      </dsp:txXfrm>
    </dsp:sp>
    <dsp:sp modelId="{FEAD6545-5578-4CA8-86EF-4EC9B31557B4}">
      <dsp:nvSpPr>
        <dsp:cNvPr id="0" name=""/>
        <dsp:cNvSpPr/>
      </dsp:nvSpPr>
      <dsp:spPr>
        <a:xfrm>
          <a:off x="3275467" y="246517"/>
          <a:ext cx="4088489" cy="4088489"/>
        </a:xfrm>
        <a:prstGeom prst="ellipse">
          <a:avLst/>
        </a:prstGeom>
        <a:gradFill rotWithShape="0">
          <a:gsLst>
            <a:gs pos="0">
              <a:schemeClr val="accent3">
                <a:alpha val="50000"/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3">
                <a:alpha val="50000"/>
                <a:hueOff val="0"/>
                <a:satOff val="0"/>
                <a:lumOff val="0"/>
                <a:alphaOff val="0"/>
                <a:shade val="84000"/>
                <a:satMod val="130000"/>
                <a:lumMod val="92000"/>
              </a:schemeClr>
            </a:gs>
            <a:gs pos="100000">
              <a:schemeClr val="accent3">
                <a:alpha val="50000"/>
                <a:hueOff val="0"/>
                <a:satOff val="0"/>
                <a:lumOff val="0"/>
                <a:alphaOff val="0"/>
                <a:shade val="76000"/>
                <a:satMod val="130000"/>
                <a:lumMod val="8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5003" tIns="22860" rIns="225003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/>
            <a:t>Организация площадок по обезвреживанию и утилизации отходов</a:t>
          </a:r>
        </a:p>
      </dsp:txBody>
      <dsp:txXfrm>
        <a:off x="3874212" y="845262"/>
        <a:ext cx="2890999" cy="2890999"/>
      </dsp:txXfrm>
    </dsp:sp>
    <dsp:sp modelId="{09687E13-7653-4413-A40E-E1D5FED7FD57}">
      <dsp:nvSpPr>
        <dsp:cNvPr id="0" name=""/>
        <dsp:cNvSpPr/>
      </dsp:nvSpPr>
      <dsp:spPr>
        <a:xfrm>
          <a:off x="6546259" y="246517"/>
          <a:ext cx="4088489" cy="4088489"/>
        </a:xfrm>
        <a:prstGeom prst="ellipse">
          <a:avLst/>
        </a:prstGeom>
        <a:gradFill rotWithShape="0">
          <a:gsLst>
            <a:gs pos="0">
              <a:schemeClr val="accent4">
                <a:alpha val="50000"/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4">
                <a:alpha val="50000"/>
                <a:hueOff val="0"/>
                <a:satOff val="0"/>
                <a:lumOff val="0"/>
                <a:alphaOff val="0"/>
                <a:shade val="84000"/>
                <a:satMod val="130000"/>
                <a:lumMod val="92000"/>
              </a:schemeClr>
            </a:gs>
            <a:gs pos="100000">
              <a:schemeClr val="accent4">
                <a:alpha val="50000"/>
                <a:hueOff val="0"/>
                <a:satOff val="0"/>
                <a:lumOff val="0"/>
                <a:alphaOff val="0"/>
                <a:shade val="76000"/>
                <a:satMod val="130000"/>
                <a:lumMod val="8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5003" tIns="22860" rIns="225003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Подготовка квалифицированных кадров и обмен опыта с представителями Финляндской Республики</a:t>
          </a:r>
        </a:p>
      </dsp:txBody>
      <dsp:txXfrm>
        <a:off x="7145004" y="845262"/>
        <a:ext cx="2890999" cy="28909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ED291B17-9318-49DB-B28B-6E5994AE9581}" type="datetime1">
              <a:rPr lang="en-US" smtClean="0"/>
              <a:t>2/7/2021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21964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2/7/2021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5674857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ED291B17-9318-49DB-B28B-6E5994AE9581}" type="datetime1">
              <a:rPr lang="en-US" smtClean="0"/>
              <a:t>2/7/2021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1567943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ED291B17-9318-49DB-B28B-6E5994AE9581}" type="datetime1">
              <a:rPr lang="en-US" smtClean="0"/>
              <a:t>2/7/2021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9224070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ED291B17-9318-49DB-B28B-6E5994AE9581}" type="datetime1">
              <a:rPr lang="en-US" smtClean="0"/>
              <a:t>2/7/2021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4647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2/7/2021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0059104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ED291B17-9318-49DB-B28B-6E5994AE9581}" type="datetime1">
              <a:rPr lang="en-US" smtClean="0"/>
              <a:t>2/7/2021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541308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2/7/2021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9734453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ED291B17-9318-49DB-B28B-6E5994AE9581}" type="datetime1">
              <a:rPr lang="en-US" smtClean="0"/>
              <a:t>2/7/2021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9986270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2/7/2021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88129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ED291B17-9318-49DB-B28B-6E5994AE9581}" type="datetime1">
              <a:rPr lang="en-US" smtClean="0"/>
              <a:t>2/7/2021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2207693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2/7/2021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4847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hf sldNum="0" hdr="0" ftr="0" dt="0"/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Rectangle 101">
            <a:extLst>
              <a:ext uri="{FF2B5EF4-FFF2-40B4-BE49-F238E27FC236}">
                <a16:creationId xmlns:a16="http://schemas.microsoft.com/office/drawing/2014/main" id="{A3BAF07C-C39E-42EB-BB22-8D46691D97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3061" cy="686920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D8E9CF54-0466-4261-9E62-0249E60E18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05" name="Freeform 5">
              <a:extLst>
                <a:ext uri="{FF2B5EF4-FFF2-40B4-BE49-F238E27FC236}">
                  <a16:creationId xmlns:a16="http://schemas.microsoft.com/office/drawing/2014/main" id="{33E32106-E8B1-4F76-9EE6-58537738A3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6">
              <a:extLst>
                <a:ext uri="{FF2B5EF4-FFF2-40B4-BE49-F238E27FC236}">
                  <a16:creationId xmlns:a16="http://schemas.microsoft.com/office/drawing/2014/main" id="{C32C2C46-A045-44FB-8A74-5EBD650C27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7">
              <a:extLst>
                <a:ext uri="{FF2B5EF4-FFF2-40B4-BE49-F238E27FC236}">
                  <a16:creationId xmlns:a16="http://schemas.microsoft.com/office/drawing/2014/main" id="{6A76F79C-6683-4940-BCF7-4BCCCEE40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8">
              <a:extLst>
                <a:ext uri="{FF2B5EF4-FFF2-40B4-BE49-F238E27FC236}">
                  <a16:creationId xmlns:a16="http://schemas.microsoft.com/office/drawing/2014/main" id="{FF4675A3-6D07-4B1F-9BFC-AEBEA1AD06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9" name="Freeform 9">
              <a:extLst>
                <a:ext uri="{FF2B5EF4-FFF2-40B4-BE49-F238E27FC236}">
                  <a16:creationId xmlns:a16="http://schemas.microsoft.com/office/drawing/2014/main" id="{765E127A-B6B7-4B1D-B7BD-6C8C969D29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0" name="Freeform 10">
              <a:extLst>
                <a:ext uri="{FF2B5EF4-FFF2-40B4-BE49-F238E27FC236}">
                  <a16:creationId xmlns:a16="http://schemas.microsoft.com/office/drawing/2014/main" id="{3BCA9D9E-C72C-4751-BFA9-10B85CACE3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1" name="Freeform 11">
              <a:extLst>
                <a:ext uri="{FF2B5EF4-FFF2-40B4-BE49-F238E27FC236}">
                  <a16:creationId xmlns:a16="http://schemas.microsoft.com/office/drawing/2014/main" id="{080C708C-69BF-441B-AB75-C98160ED06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2" name="Freeform 12">
              <a:extLst>
                <a:ext uri="{FF2B5EF4-FFF2-40B4-BE49-F238E27FC236}">
                  <a16:creationId xmlns:a16="http://schemas.microsoft.com/office/drawing/2014/main" id="{3E79964E-F8F1-4763-8892-7BC3DAE306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3" name="Freeform 13">
              <a:extLst>
                <a:ext uri="{FF2B5EF4-FFF2-40B4-BE49-F238E27FC236}">
                  <a16:creationId xmlns:a16="http://schemas.microsoft.com/office/drawing/2014/main" id="{FE09592A-FCC9-4AE5-BA0B-730C6F3BBE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4" name="Freeform 14">
              <a:extLst>
                <a:ext uri="{FF2B5EF4-FFF2-40B4-BE49-F238E27FC236}">
                  <a16:creationId xmlns:a16="http://schemas.microsoft.com/office/drawing/2014/main" id="{96448994-820C-4BC1-ABF3-4579C6F99A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5" name="Freeform 15">
              <a:extLst>
                <a:ext uri="{FF2B5EF4-FFF2-40B4-BE49-F238E27FC236}">
                  <a16:creationId xmlns:a16="http://schemas.microsoft.com/office/drawing/2014/main" id="{9BB0D192-565A-42B9-B292-CC032D71A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bg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6" name="Freeform 16">
              <a:extLst>
                <a:ext uri="{FF2B5EF4-FFF2-40B4-BE49-F238E27FC236}">
                  <a16:creationId xmlns:a16="http://schemas.microsoft.com/office/drawing/2014/main" id="{6D1CA09C-5F40-4E92-A7E9-D1FCEE5128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bg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7" name="Freeform 17">
              <a:extLst>
                <a:ext uri="{FF2B5EF4-FFF2-40B4-BE49-F238E27FC236}">
                  <a16:creationId xmlns:a16="http://schemas.microsoft.com/office/drawing/2014/main" id="{379F5AA5-2E14-4880-A5A6-07AEF2AD8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8" name="Freeform 18">
              <a:extLst>
                <a:ext uri="{FF2B5EF4-FFF2-40B4-BE49-F238E27FC236}">
                  <a16:creationId xmlns:a16="http://schemas.microsoft.com/office/drawing/2014/main" id="{EF14BD32-D239-4DA3-98B3-7752073657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9" name="Freeform 19">
              <a:extLst>
                <a:ext uri="{FF2B5EF4-FFF2-40B4-BE49-F238E27FC236}">
                  <a16:creationId xmlns:a16="http://schemas.microsoft.com/office/drawing/2014/main" id="{CF07B250-E5E4-4624-9BD7-8D513A67B7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0" name="Freeform 20">
              <a:extLst>
                <a:ext uri="{FF2B5EF4-FFF2-40B4-BE49-F238E27FC236}">
                  <a16:creationId xmlns:a16="http://schemas.microsoft.com/office/drawing/2014/main" id="{BCC5D120-7C8C-4290-865C-4EE6E4F24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1" name="Freeform 21">
              <a:extLst>
                <a:ext uri="{FF2B5EF4-FFF2-40B4-BE49-F238E27FC236}">
                  <a16:creationId xmlns:a16="http://schemas.microsoft.com/office/drawing/2014/main" id="{C24688C6-CAE5-4EF2-B2BA-A138DA0A24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2" name="Freeform 22">
              <a:extLst>
                <a:ext uri="{FF2B5EF4-FFF2-40B4-BE49-F238E27FC236}">
                  <a16:creationId xmlns:a16="http://schemas.microsoft.com/office/drawing/2014/main" id="{6BD31099-7C13-4901-A04F-632B1CD846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3" name="Freeform 23">
              <a:extLst>
                <a:ext uri="{FF2B5EF4-FFF2-40B4-BE49-F238E27FC236}">
                  <a16:creationId xmlns:a16="http://schemas.microsoft.com/office/drawing/2014/main" id="{679F5FF7-82B2-4033-8FBE-63170C9378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>
        <p:nvSpPr>
          <p:cNvPr id="125" name="Freeform: Shape 124">
            <a:extLst>
              <a:ext uri="{FF2B5EF4-FFF2-40B4-BE49-F238E27FC236}">
                <a16:creationId xmlns:a16="http://schemas.microsoft.com/office/drawing/2014/main" id="{A7795DFA-888F-47E2-B44E-DE1D3B3E46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5058957"/>
          </a:xfrm>
          <a:custGeom>
            <a:avLst/>
            <a:gdLst>
              <a:gd name="connsiteX0" fmla="*/ 0 w 12192000"/>
              <a:gd name="connsiteY0" fmla="*/ 0 h 5058957"/>
              <a:gd name="connsiteX1" fmla="*/ 12192000 w 12192000"/>
              <a:gd name="connsiteY1" fmla="*/ 0 h 5058957"/>
              <a:gd name="connsiteX2" fmla="*/ 12192000 w 12192000"/>
              <a:gd name="connsiteY2" fmla="*/ 259692 h 5058957"/>
              <a:gd name="connsiteX3" fmla="*/ 12192000 w 12192000"/>
              <a:gd name="connsiteY3" fmla="*/ 3542069 h 5058957"/>
              <a:gd name="connsiteX4" fmla="*/ 12192000 w 12192000"/>
              <a:gd name="connsiteY4" fmla="*/ 3734194 h 5058957"/>
              <a:gd name="connsiteX5" fmla="*/ 12192000 w 12192000"/>
              <a:gd name="connsiteY5" fmla="*/ 4710012 h 5058957"/>
              <a:gd name="connsiteX6" fmla="*/ 12113803 w 12192000"/>
              <a:gd name="connsiteY6" fmla="*/ 4718295 h 5058957"/>
              <a:gd name="connsiteX7" fmla="*/ 6753597 w 12192000"/>
              <a:gd name="connsiteY7" fmla="*/ 5041852 h 5058957"/>
              <a:gd name="connsiteX8" fmla="*/ 400746 w 12192000"/>
              <a:gd name="connsiteY8" fmla="*/ 4870509 h 5058957"/>
              <a:gd name="connsiteX9" fmla="*/ 0 w 12192000"/>
              <a:gd name="connsiteY9" fmla="*/ 4833533 h 5058957"/>
              <a:gd name="connsiteX10" fmla="*/ 0 w 12192000"/>
              <a:gd name="connsiteY10" fmla="*/ 3734194 h 5058957"/>
              <a:gd name="connsiteX11" fmla="*/ 0 w 12192000"/>
              <a:gd name="connsiteY11" fmla="*/ 3542069 h 5058957"/>
              <a:gd name="connsiteX12" fmla="*/ 0 w 12192000"/>
              <a:gd name="connsiteY12" fmla="*/ 259692 h 5058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92000" h="5058957">
                <a:moveTo>
                  <a:pt x="0" y="0"/>
                </a:moveTo>
                <a:lnTo>
                  <a:pt x="12192000" y="0"/>
                </a:lnTo>
                <a:lnTo>
                  <a:pt x="12192000" y="259692"/>
                </a:lnTo>
                <a:lnTo>
                  <a:pt x="12192000" y="3542069"/>
                </a:lnTo>
                <a:lnTo>
                  <a:pt x="12192000" y="3734194"/>
                </a:lnTo>
                <a:lnTo>
                  <a:pt x="12192000" y="4710012"/>
                </a:lnTo>
                <a:lnTo>
                  <a:pt x="12113803" y="4718295"/>
                </a:lnTo>
                <a:cubicBezTo>
                  <a:pt x="10139508" y="4916244"/>
                  <a:pt x="8237152" y="5009247"/>
                  <a:pt x="6753597" y="5041852"/>
                </a:cubicBezTo>
                <a:cubicBezTo>
                  <a:pt x="4940362" y="5081701"/>
                  <a:pt x="2657278" y="5062371"/>
                  <a:pt x="400746" y="4870509"/>
                </a:cubicBezTo>
                <a:lnTo>
                  <a:pt x="0" y="4833533"/>
                </a:lnTo>
                <a:lnTo>
                  <a:pt x="0" y="3734194"/>
                </a:lnTo>
                <a:lnTo>
                  <a:pt x="0" y="3542069"/>
                </a:lnTo>
                <a:lnTo>
                  <a:pt x="0" y="259692"/>
                </a:lnTo>
                <a:close/>
              </a:path>
            </a:pathLst>
          </a:custGeom>
          <a:solidFill>
            <a:schemeClr val="bg1"/>
          </a:solidFill>
          <a:ln w="444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BB6798-7721-4219-AC5D-2A7A0691F9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6043" y="1286121"/>
            <a:ext cx="8679915" cy="3171375"/>
          </a:xfrm>
        </p:spPr>
        <p:txBody>
          <a:bodyPr anchor="ctr">
            <a:normAutofit/>
          </a:bodyPr>
          <a:lstStyle/>
          <a:p>
            <a:r>
              <a:rPr lang="ru-RU" sz="4700" b="1" cap="none" dirty="0">
                <a:solidFill>
                  <a:schemeClr val="tx1"/>
                </a:solidFill>
              </a:rPr>
              <a:t>Современные аспекты обращения опасных отходов производства </a:t>
            </a:r>
            <a:br>
              <a:rPr lang="ru-RU" sz="4700" b="1" cap="none" dirty="0">
                <a:solidFill>
                  <a:schemeClr val="tx1"/>
                </a:solidFill>
              </a:rPr>
            </a:br>
            <a:r>
              <a:rPr lang="ru-RU" sz="4700" b="1" cap="none" dirty="0">
                <a:solidFill>
                  <a:schemeClr val="tx1"/>
                </a:solidFill>
              </a:rPr>
              <a:t>и потребления-проблемы </a:t>
            </a:r>
            <a:br>
              <a:rPr lang="ru-RU" sz="4700" b="1" cap="none" dirty="0">
                <a:solidFill>
                  <a:schemeClr val="tx1"/>
                </a:solidFill>
              </a:rPr>
            </a:br>
            <a:r>
              <a:rPr lang="ru-RU" sz="4700" b="1" cap="none" dirty="0">
                <a:solidFill>
                  <a:schemeClr val="tx1"/>
                </a:solidFill>
              </a:rPr>
              <a:t>и возможные решения</a:t>
            </a:r>
          </a:p>
        </p:txBody>
      </p:sp>
    </p:spTree>
    <p:extLst>
      <p:ext uri="{BB962C8B-B14F-4D97-AF65-F5344CB8AC3E}">
        <p14:creationId xmlns:p14="http://schemas.microsoft.com/office/powerpoint/2010/main" val="5737456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48CAE4AE-A9DF-45AF-9A9C-1712BC6341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6C272060-BC98-4C91-A58F-4DFEC566CF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8" name="Freeform 5">
              <a:extLst>
                <a:ext uri="{FF2B5EF4-FFF2-40B4-BE49-F238E27FC236}">
                  <a16:creationId xmlns:a16="http://schemas.microsoft.com/office/drawing/2014/main" id="{8BA2DCB9-0DC0-4109-B2A2-56896E35E6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6">
              <a:extLst>
                <a:ext uri="{FF2B5EF4-FFF2-40B4-BE49-F238E27FC236}">
                  <a16:creationId xmlns:a16="http://schemas.microsoft.com/office/drawing/2014/main" id="{64A33555-1142-4AD7-8084-1A99422A11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7">
              <a:extLst>
                <a:ext uri="{FF2B5EF4-FFF2-40B4-BE49-F238E27FC236}">
                  <a16:creationId xmlns:a16="http://schemas.microsoft.com/office/drawing/2014/main" id="{BC6E4081-1A88-453E-8CCF-B97B0CE20D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8">
              <a:extLst>
                <a:ext uri="{FF2B5EF4-FFF2-40B4-BE49-F238E27FC236}">
                  <a16:creationId xmlns:a16="http://schemas.microsoft.com/office/drawing/2014/main" id="{5B7E0935-6EE8-4C61-AED5-09B9A2A99A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9">
              <a:extLst>
                <a:ext uri="{FF2B5EF4-FFF2-40B4-BE49-F238E27FC236}">
                  <a16:creationId xmlns:a16="http://schemas.microsoft.com/office/drawing/2014/main" id="{EB962BD6-C878-48FF-A75E-DCC7BDA3C3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0">
              <a:extLst>
                <a:ext uri="{FF2B5EF4-FFF2-40B4-BE49-F238E27FC236}">
                  <a16:creationId xmlns:a16="http://schemas.microsoft.com/office/drawing/2014/main" id="{CABF3786-BDE1-4FE5-9967-F6B6131A2C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11">
              <a:extLst>
                <a:ext uri="{FF2B5EF4-FFF2-40B4-BE49-F238E27FC236}">
                  <a16:creationId xmlns:a16="http://schemas.microsoft.com/office/drawing/2014/main" id="{4969707A-C75E-4F7F-A5C2-2991C6547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12">
              <a:extLst>
                <a:ext uri="{FF2B5EF4-FFF2-40B4-BE49-F238E27FC236}">
                  <a16:creationId xmlns:a16="http://schemas.microsoft.com/office/drawing/2014/main" id="{0E293989-8389-48CD-85D3-CAEFD5E963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13">
              <a:extLst>
                <a:ext uri="{FF2B5EF4-FFF2-40B4-BE49-F238E27FC236}">
                  <a16:creationId xmlns:a16="http://schemas.microsoft.com/office/drawing/2014/main" id="{8DCF1E8B-9247-45E2-8641-90DA9F7D52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14">
              <a:extLst>
                <a:ext uri="{FF2B5EF4-FFF2-40B4-BE49-F238E27FC236}">
                  <a16:creationId xmlns:a16="http://schemas.microsoft.com/office/drawing/2014/main" id="{48DF418F-91AD-4E55-AF3B-F28FF45961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15">
              <a:extLst>
                <a:ext uri="{FF2B5EF4-FFF2-40B4-BE49-F238E27FC236}">
                  <a16:creationId xmlns:a16="http://schemas.microsoft.com/office/drawing/2014/main" id="{EDBF35BD-D1DA-49B1-AE30-289189DACD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16">
              <a:extLst>
                <a:ext uri="{FF2B5EF4-FFF2-40B4-BE49-F238E27FC236}">
                  <a16:creationId xmlns:a16="http://schemas.microsoft.com/office/drawing/2014/main" id="{69198BEC-A3B6-4562-AB0F-3E7760026C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17">
              <a:extLst>
                <a:ext uri="{FF2B5EF4-FFF2-40B4-BE49-F238E27FC236}">
                  <a16:creationId xmlns:a16="http://schemas.microsoft.com/office/drawing/2014/main" id="{9AB30D45-77AB-4323-83A2-1A637D07D5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1" name="Freeform 18">
              <a:extLst>
                <a:ext uri="{FF2B5EF4-FFF2-40B4-BE49-F238E27FC236}">
                  <a16:creationId xmlns:a16="http://schemas.microsoft.com/office/drawing/2014/main" id="{D1AD137E-7B63-434C-9D0D-5A64BB496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19">
              <a:extLst>
                <a:ext uri="{FF2B5EF4-FFF2-40B4-BE49-F238E27FC236}">
                  <a16:creationId xmlns:a16="http://schemas.microsoft.com/office/drawing/2014/main" id="{8B32BE2D-36DC-4BD0-952E-8FE32A70DB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20">
              <a:extLst>
                <a:ext uri="{FF2B5EF4-FFF2-40B4-BE49-F238E27FC236}">
                  <a16:creationId xmlns:a16="http://schemas.microsoft.com/office/drawing/2014/main" id="{930295E0-AD01-4DB0-9829-AD91BED608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21">
              <a:extLst>
                <a:ext uri="{FF2B5EF4-FFF2-40B4-BE49-F238E27FC236}">
                  <a16:creationId xmlns:a16="http://schemas.microsoft.com/office/drawing/2014/main" id="{29807E74-6BFD-4EA7-B3F3-92C0728A7D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22">
              <a:extLst>
                <a:ext uri="{FF2B5EF4-FFF2-40B4-BE49-F238E27FC236}">
                  <a16:creationId xmlns:a16="http://schemas.microsoft.com/office/drawing/2014/main" id="{C9EDBF49-4B87-4B6F-BEE6-DDC4A63CE6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23">
              <a:extLst>
                <a:ext uri="{FF2B5EF4-FFF2-40B4-BE49-F238E27FC236}">
                  <a16:creationId xmlns:a16="http://schemas.microsoft.com/office/drawing/2014/main" id="{7738C468-1405-4ED9-8392-F93FA995EE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Freeform 24">
              <a:extLst>
                <a:ext uri="{FF2B5EF4-FFF2-40B4-BE49-F238E27FC236}">
                  <a16:creationId xmlns:a16="http://schemas.microsoft.com/office/drawing/2014/main" id="{F16402CF-F511-450A-8584-8C8A5B7E9D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25">
              <a:extLst>
                <a:ext uri="{FF2B5EF4-FFF2-40B4-BE49-F238E27FC236}">
                  <a16:creationId xmlns:a16="http://schemas.microsoft.com/office/drawing/2014/main" id="{85E5B49A-CFC2-4019-9BA6-528095F788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E907EA-DE22-4C0A-B36D-C195FA72D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80069" y="1157477"/>
            <a:ext cx="4123738" cy="1433323"/>
          </a:xfrm>
        </p:spPr>
        <p:txBody>
          <a:bodyPr>
            <a:normAutofit/>
          </a:bodyPr>
          <a:lstStyle/>
          <a:p>
            <a:pPr algn="l"/>
            <a:r>
              <a:rPr lang="ru-RU" sz="3600" b="1" dirty="0">
                <a:solidFill>
                  <a:schemeClr val="tx2"/>
                </a:solidFill>
              </a:rPr>
              <a:t>Экологическая безопасность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E972DE0D-2E53-4159-ABD3-C601524262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7720" y="795527"/>
            <a:ext cx="5970638" cy="5248847"/>
          </a:xfrm>
          <a:prstGeom prst="rect">
            <a:avLst/>
          </a:prstGeom>
          <a:solidFill>
            <a:schemeClr val="bg1"/>
          </a:solidFill>
          <a:ln w="19050">
            <a:solidFill>
              <a:srgbClr val="D6E973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EDB8D0A-3D4D-461F-9B63-6F290FDFE0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5871" y="2338388"/>
            <a:ext cx="4965967" cy="3678237"/>
          </a:xfrm>
        </p:spPr>
        <p:txBody>
          <a:bodyPr>
            <a:normAutofit fontScale="92500"/>
          </a:bodyPr>
          <a:lstStyle/>
          <a:p>
            <a:pPr>
              <a:buClr>
                <a:srgbClr val="D6E973"/>
              </a:buClr>
              <a:buFont typeface="Rockwell" panose="02060603020205020403" pitchFamily="18" charset="0"/>
              <a:buChar char="–"/>
            </a:pPr>
            <a:r>
              <a:rPr lang="ru-RU" sz="2400" dirty="0"/>
              <a:t>совокупность </a:t>
            </a:r>
            <a:br>
              <a:rPr lang="ru-RU" sz="2400" dirty="0"/>
            </a:br>
            <a:r>
              <a:rPr lang="ru-RU" sz="2400" dirty="0"/>
              <a:t>природных, социальных </a:t>
            </a:r>
            <a:br>
              <a:rPr lang="ru-RU" sz="2400" dirty="0"/>
            </a:br>
            <a:r>
              <a:rPr lang="ru-RU" sz="2400" dirty="0"/>
              <a:t>и других условий, обеспечивающих безопасную жизнь и деятельность проживающего </a:t>
            </a:r>
            <a:br>
              <a:rPr lang="ru-RU" sz="2400" dirty="0"/>
            </a:br>
            <a:r>
              <a:rPr lang="ru-RU" sz="2400" dirty="0"/>
              <a:t>(либо действующего) </a:t>
            </a:r>
            <a:br>
              <a:rPr lang="ru-RU" sz="2400" dirty="0"/>
            </a:br>
            <a:r>
              <a:rPr lang="ru-RU" sz="2400" dirty="0"/>
              <a:t>на данной территории населения.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C3122E-DEC9-4434-920C-78A4C250A7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6705" y="1444626"/>
            <a:ext cx="4073524" cy="4073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1394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>
            <a:extLst>
              <a:ext uri="{FF2B5EF4-FFF2-40B4-BE49-F238E27FC236}">
                <a16:creationId xmlns:a16="http://schemas.microsoft.com/office/drawing/2014/main" id="{17C4610E-9C18-467B-BF10-BE6A974CC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53" name="Freeform 5">
              <a:extLst>
                <a:ext uri="{FF2B5EF4-FFF2-40B4-BE49-F238E27FC236}">
                  <a16:creationId xmlns:a16="http://schemas.microsoft.com/office/drawing/2014/main" id="{296DF307-344E-4E9B-A7AA-8139E450D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6">
              <a:extLst>
                <a:ext uri="{FF2B5EF4-FFF2-40B4-BE49-F238E27FC236}">
                  <a16:creationId xmlns:a16="http://schemas.microsoft.com/office/drawing/2014/main" id="{E263CC2D-ACFB-4EB3-ADF9-CD82BC8422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7">
              <a:extLst>
                <a:ext uri="{FF2B5EF4-FFF2-40B4-BE49-F238E27FC236}">
                  <a16:creationId xmlns:a16="http://schemas.microsoft.com/office/drawing/2014/main" id="{C5366E2F-9BA0-485A-B1CA-A5E6E2E37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8">
              <a:extLst>
                <a:ext uri="{FF2B5EF4-FFF2-40B4-BE49-F238E27FC236}">
                  <a16:creationId xmlns:a16="http://schemas.microsoft.com/office/drawing/2014/main" id="{1803051E-7C26-4F53-8293-B4EAED4212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9">
              <a:extLst>
                <a:ext uri="{FF2B5EF4-FFF2-40B4-BE49-F238E27FC236}">
                  <a16:creationId xmlns:a16="http://schemas.microsoft.com/office/drawing/2014/main" id="{D10888CD-E496-4116-9C45-CF4F17ADE6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10">
              <a:extLst>
                <a:ext uri="{FF2B5EF4-FFF2-40B4-BE49-F238E27FC236}">
                  <a16:creationId xmlns:a16="http://schemas.microsoft.com/office/drawing/2014/main" id="{0A42DA8F-DA3D-43E9-A184-E0F6C133A1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11">
              <a:extLst>
                <a:ext uri="{FF2B5EF4-FFF2-40B4-BE49-F238E27FC236}">
                  <a16:creationId xmlns:a16="http://schemas.microsoft.com/office/drawing/2014/main" id="{473EAD31-7AA3-49B7-ADD6-C13FF0F14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12">
              <a:extLst>
                <a:ext uri="{FF2B5EF4-FFF2-40B4-BE49-F238E27FC236}">
                  <a16:creationId xmlns:a16="http://schemas.microsoft.com/office/drawing/2014/main" id="{2BBB7CDF-BA2E-451F-9201-CF2B6FEAEA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1" name="Freeform 13">
              <a:extLst>
                <a:ext uri="{FF2B5EF4-FFF2-40B4-BE49-F238E27FC236}">
                  <a16:creationId xmlns:a16="http://schemas.microsoft.com/office/drawing/2014/main" id="{84809EF2-CD0D-4BC3-ABC7-E7E312A1D7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2" name="Freeform 14">
              <a:extLst>
                <a:ext uri="{FF2B5EF4-FFF2-40B4-BE49-F238E27FC236}">
                  <a16:creationId xmlns:a16="http://schemas.microsoft.com/office/drawing/2014/main" id="{11D2D6C5-637B-4AFE-97F4-D4E48A6134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3" name="Freeform 15">
              <a:extLst>
                <a:ext uri="{FF2B5EF4-FFF2-40B4-BE49-F238E27FC236}">
                  <a16:creationId xmlns:a16="http://schemas.microsoft.com/office/drawing/2014/main" id="{F841B2C5-57F5-4FE6-B4D4-EBB3F30881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4" name="Freeform 16">
              <a:extLst>
                <a:ext uri="{FF2B5EF4-FFF2-40B4-BE49-F238E27FC236}">
                  <a16:creationId xmlns:a16="http://schemas.microsoft.com/office/drawing/2014/main" id="{B4822A39-2A52-4B2C-9319-BEFC526DB0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5" name="Freeform 17">
              <a:extLst>
                <a:ext uri="{FF2B5EF4-FFF2-40B4-BE49-F238E27FC236}">
                  <a16:creationId xmlns:a16="http://schemas.microsoft.com/office/drawing/2014/main" id="{4E469692-E783-4950-8DEC-3A1FD3978B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6" name="Freeform 18">
              <a:extLst>
                <a:ext uri="{FF2B5EF4-FFF2-40B4-BE49-F238E27FC236}">
                  <a16:creationId xmlns:a16="http://schemas.microsoft.com/office/drawing/2014/main" id="{012909CD-3254-41E5-B8BB-0F2D7CE0D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7" name="Freeform 19">
              <a:extLst>
                <a:ext uri="{FF2B5EF4-FFF2-40B4-BE49-F238E27FC236}">
                  <a16:creationId xmlns:a16="http://schemas.microsoft.com/office/drawing/2014/main" id="{93E7648E-861E-4503-AEDC-56C4EC5072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8" name="Freeform 20">
              <a:extLst>
                <a:ext uri="{FF2B5EF4-FFF2-40B4-BE49-F238E27FC236}">
                  <a16:creationId xmlns:a16="http://schemas.microsoft.com/office/drawing/2014/main" id="{F9C72257-EBD0-4D1C-A32C-D846446872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9" name="Freeform 21">
              <a:extLst>
                <a:ext uri="{FF2B5EF4-FFF2-40B4-BE49-F238E27FC236}">
                  <a16:creationId xmlns:a16="http://schemas.microsoft.com/office/drawing/2014/main" id="{87BB2CBB-9C22-4E28-AB86-DC92AEE2DB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0" name="Freeform 22">
              <a:extLst>
                <a:ext uri="{FF2B5EF4-FFF2-40B4-BE49-F238E27FC236}">
                  <a16:creationId xmlns:a16="http://schemas.microsoft.com/office/drawing/2014/main" id="{F85B3053-8D9F-410A-80C2-7960DDEA6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1" name="Freeform 23">
              <a:extLst>
                <a:ext uri="{FF2B5EF4-FFF2-40B4-BE49-F238E27FC236}">
                  <a16:creationId xmlns:a16="http://schemas.microsoft.com/office/drawing/2014/main" id="{E8FF5DA7-6E72-41F1-A54C-EAF440A274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3" name="Group 72">
            <a:extLst>
              <a:ext uri="{FF2B5EF4-FFF2-40B4-BE49-F238E27FC236}">
                <a16:creationId xmlns:a16="http://schemas.microsoft.com/office/drawing/2014/main" id="{A899734C-500F-4274-9854-8BFA14A1D7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FF07BF51-2934-47AD-A415-7400882F14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Isosceles Triangle 74">
              <a:extLst>
                <a:ext uri="{FF2B5EF4-FFF2-40B4-BE49-F238E27FC236}">
                  <a16:creationId xmlns:a16="http://schemas.microsoft.com/office/drawing/2014/main" id="{DD6E3DF0-EDC0-458B-9C5B-911814F0A6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5D0824B1-47C9-4504-99FB-CB15051979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78" name="Rectangle 77">
            <a:extLst>
              <a:ext uri="{FF2B5EF4-FFF2-40B4-BE49-F238E27FC236}">
                <a16:creationId xmlns:a16="http://schemas.microsoft.com/office/drawing/2014/main" id="{A3BAF07C-C39E-42EB-BB22-8D46691D97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3061" cy="686920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0" name="Group 79">
            <a:extLst>
              <a:ext uri="{FF2B5EF4-FFF2-40B4-BE49-F238E27FC236}">
                <a16:creationId xmlns:a16="http://schemas.microsoft.com/office/drawing/2014/main" id="{D8E9CF54-0466-4261-9E62-0249E60E18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>
              <a:extLst>
                <a:ext uri="{FF2B5EF4-FFF2-40B4-BE49-F238E27FC236}">
                  <a16:creationId xmlns:a16="http://schemas.microsoft.com/office/drawing/2014/main" id="{33E32106-E8B1-4F76-9EE6-58537738A3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>
              <a:extLst>
                <a:ext uri="{FF2B5EF4-FFF2-40B4-BE49-F238E27FC236}">
                  <a16:creationId xmlns:a16="http://schemas.microsoft.com/office/drawing/2014/main" id="{C32C2C46-A045-44FB-8A74-5EBD650C27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>
              <a:extLst>
                <a:ext uri="{FF2B5EF4-FFF2-40B4-BE49-F238E27FC236}">
                  <a16:creationId xmlns:a16="http://schemas.microsoft.com/office/drawing/2014/main" id="{6A76F79C-6683-4940-BCF7-4BCCCEE40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>
              <a:extLst>
                <a:ext uri="{FF2B5EF4-FFF2-40B4-BE49-F238E27FC236}">
                  <a16:creationId xmlns:a16="http://schemas.microsoft.com/office/drawing/2014/main" id="{FF4675A3-6D07-4B1F-9BFC-AEBEA1AD06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>
              <a:extLst>
                <a:ext uri="{FF2B5EF4-FFF2-40B4-BE49-F238E27FC236}">
                  <a16:creationId xmlns:a16="http://schemas.microsoft.com/office/drawing/2014/main" id="{765E127A-B6B7-4B1D-B7BD-6C8C969D29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>
              <a:extLst>
                <a:ext uri="{FF2B5EF4-FFF2-40B4-BE49-F238E27FC236}">
                  <a16:creationId xmlns:a16="http://schemas.microsoft.com/office/drawing/2014/main" id="{3BCA9D9E-C72C-4751-BFA9-10B85CACE3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>
              <a:extLst>
                <a:ext uri="{FF2B5EF4-FFF2-40B4-BE49-F238E27FC236}">
                  <a16:creationId xmlns:a16="http://schemas.microsoft.com/office/drawing/2014/main" id="{080C708C-69BF-441B-AB75-C98160ED06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>
              <a:extLst>
                <a:ext uri="{FF2B5EF4-FFF2-40B4-BE49-F238E27FC236}">
                  <a16:creationId xmlns:a16="http://schemas.microsoft.com/office/drawing/2014/main" id="{3E79964E-F8F1-4763-8892-7BC3DAE306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>
              <a:extLst>
                <a:ext uri="{FF2B5EF4-FFF2-40B4-BE49-F238E27FC236}">
                  <a16:creationId xmlns:a16="http://schemas.microsoft.com/office/drawing/2014/main" id="{FE09592A-FCC9-4AE5-BA0B-730C6F3BBE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>
              <a:extLst>
                <a:ext uri="{FF2B5EF4-FFF2-40B4-BE49-F238E27FC236}">
                  <a16:creationId xmlns:a16="http://schemas.microsoft.com/office/drawing/2014/main" id="{96448994-820C-4BC1-ABF3-4579C6F99A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>
              <a:extLst>
                <a:ext uri="{FF2B5EF4-FFF2-40B4-BE49-F238E27FC236}">
                  <a16:creationId xmlns:a16="http://schemas.microsoft.com/office/drawing/2014/main" id="{9BB0D192-565A-42B9-B292-CC032D71A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bg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>
              <a:extLst>
                <a:ext uri="{FF2B5EF4-FFF2-40B4-BE49-F238E27FC236}">
                  <a16:creationId xmlns:a16="http://schemas.microsoft.com/office/drawing/2014/main" id="{6D1CA09C-5F40-4E92-A7E9-D1FCEE5128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bg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>
              <a:extLst>
                <a:ext uri="{FF2B5EF4-FFF2-40B4-BE49-F238E27FC236}">
                  <a16:creationId xmlns:a16="http://schemas.microsoft.com/office/drawing/2014/main" id="{379F5AA5-2E14-4880-A5A6-07AEF2AD8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>
              <a:extLst>
                <a:ext uri="{FF2B5EF4-FFF2-40B4-BE49-F238E27FC236}">
                  <a16:creationId xmlns:a16="http://schemas.microsoft.com/office/drawing/2014/main" id="{EF14BD32-D239-4DA3-98B3-7752073657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>
              <a:extLst>
                <a:ext uri="{FF2B5EF4-FFF2-40B4-BE49-F238E27FC236}">
                  <a16:creationId xmlns:a16="http://schemas.microsoft.com/office/drawing/2014/main" id="{CF07B250-E5E4-4624-9BD7-8D513A67B7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>
              <a:extLst>
                <a:ext uri="{FF2B5EF4-FFF2-40B4-BE49-F238E27FC236}">
                  <a16:creationId xmlns:a16="http://schemas.microsoft.com/office/drawing/2014/main" id="{BCC5D120-7C8C-4290-865C-4EE6E4F24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>
              <a:extLst>
                <a:ext uri="{FF2B5EF4-FFF2-40B4-BE49-F238E27FC236}">
                  <a16:creationId xmlns:a16="http://schemas.microsoft.com/office/drawing/2014/main" id="{C24688C6-CAE5-4EF2-B2BA-A138DA0A24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>
              <a:extLst>
                <a:ext uri="{FF2B5EF4-FFF2-40B4-BE49-F238E27FC236}">
                  <a16:creationId xmlns:a16="http://schemas.microsoft.com/office/drawing/2014/main" id="{6BD31099-7C13-4901-A04F-632B1CD846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>
              <a:extLst>
                <a:ext uri="{FF2B5EF4-FFF2-40B4-BE49-F238E27FC236}">
                  <a16:creationId xmlns:a16="http://schemas.microsoft.com/office/drawing/2014/main" id="{679F5FF7-82B2-4033-8FBE-63170C9378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6D0781-DDB5-4A42-BEBA-173C0128AE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8425" y="5199797"/>
            <a:ext cx="9910814" cy="789673"/>
          </a:xfrm>
        </p:spPr>
        <p:txBody>
          <a:bodyPr vert="horz" lIns="228600" tIns="228600" rIns="228600" bIns="0" rtlCol="0" anchor="ctr">
            <a:normAutofit/>
          </a:bodyPr>
          <a:lstStyle/>
          <a:p>
            <a:pPr>
              <a:lnSpc>
                <a:spcPct val="80000"/>
              </a:lnSpc>
            </a:pPr>
            <a:r>
              <a:rPr lang="en-US" sz="3200" b="1" dirty="0" err="1">
                <a:solidFill>
                  <a:schemeClr val="bg1"/>
                </a:solidFill>
              </a:rPr>
              <a:t>Структура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обращения</a:t>
            </a:r>
            <a:r>
              <a:rPr lang="en-US" sz="3200" b="1" dirty="0">
                <a:solidFill>
                  <a:schemeClr val="bg1"/>
                </a:solidFill>
              </a:rPr>
              <a:t> с </a:t>
            </a:r>
            <a:r>
              <a:rPr lang="en-US" sz="3200" b="1" dirty="0" err="1">
                <a:solidFill>
                  <a:schemeClr val="bg1"/>
                </a:solidFill>
              </a:rPr>
              <a:t>отходами</a:t>
            </a:r>
            <a:r>
              <a:rPr lang="en-US" sz="3200" b="1" dirty="0">
                <a:solidFill>
                  <a:schemeClr val="bg1"/>
                </a:solidFill>
              </a:rPr>
              <a:t> в РФ и </a:t>
            </a:r>
            <a:r>
              <a:rPr lang="en-US" sz="3200" b="1" dirty="0" err="1">
                <a:solidFill>
                  <a:schemeClr val="bg1"/>
                </a:solidFill>
              </a:rPr>
              <a:t>зарубежных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странах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101" name="Freeform: Shape 100">
            <a:extLst>
              <a:ext uri="{FF2B5EF4-FFF2-40B4-BE49-F238E27FC236}">
                <a16:creationId xmlns:a16="http://schemas.microsoft.com/office/drawing/2014/main" id="{A7795DFA-888F-47E2-B44E-DE1D3B3E46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5058957"/>
          </a:xfrm>
          <a:custGeom>
            <a:avLst/>
            <a:gdLst>
              <a:gd name="connsiteX0" fmla="*/ 0 w 12192000"/>
              <a:gd name="connsiteY0" fmla="*/ 0 h 5058957"/>
              <a:gd name="connsiteX1" fmla="*/ 12192000 w 12192000"/>
              <a:gd name="connsiteY1" fmla="*/ 0 h 5058957"/>
              <a:gd name="connsiteX2" fmla="*/ 12192000 w 12192000"/>
              <a:gd name="connsiteY2" fmla="*/ 259692 h 5058957"/>
              <a:gd name="connsiteX3" fmla="*/ 12192000 w 12192000"/>
              <a:gd name="connsiteY3" fmla="*/ 3542069 h 5058957"/>
              <a:gd name="connsiteX4" fmla="*/ 12192000 w 12192000"/>
              <a:gd name="connsiteY4" fmla="*/ 3734194 h 5058957"/>
              <a:gd name="connsiteX5" fmla="*/ 12192000 w 12192000"/>
              <a:gd name="connsiteY5" fmla="*/ 4710012 h 5058957"/>
              <a:gd name="connsiteX6" fmla="*/ 12113803 w 12192000"/>
              <a:gd name="connsiteY6" fmla="*/ 4718295 h 5058957"/>
              <a:gd name="connsiteX7" fmla="*/ 6753597 w 12192000"/>
              <a:gd name="connsiteY7" fmla="*/ 5041852 h 5058957"/>
              <a:gd name="connsiteX8" fmla="*/ 400746 w 12192000"/>
              <a:gd name="connsiteY8" fmla="*/ 4870509 h 5058957"/>
              <a:gd name="connsiteX9" fmla="*/ 0 w 12192000"/>
              <a:gd name="connsiteY9" fmla="*/ 4833533 h 5058957"/>
              <a:gd name="connsiteX10" fmla="*/ 0 w 12192000"/>
              <a:gd name="connsiteY10" fmla="*/ 3734194 h 5058957"/>
              <a:gd name="connsiteX11" fmla="*/ 0 w 12192000"/>
              <a:gd name="connsiteY11" fmla="*/ 3542069 h 5058957"/>
              <a:gd name="connsiteX12" fmla="*/ 0 w 12192000"/>
              <a:gd name="connsiteY12" fmla="*/ 259692 h 5058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92000" h="5058957">
                <a:moveTo>
                  <a:pt x="0" y="0"/>
                </a:moveTo>
                <a:lnTo>
                  <a:pt x="12192000" y="0"/>
                </a:lnTo>
                <a:lnTo>
                  <a:pt x="12192000" y="259692"/>
                </a:lnTo>
                <a:lnTo>
                  <a:pt x="12192000" y="3542069"/>
                </a:lnTo>
                <a:lnTo>
                  <a:pt x="12192000" y="3734194"/>
                </a:lnTo>
                <a:lnTo>
                  <a:pt x="12192000" y="4710012"/>
                </a:lnTo>
                <a:lnTo>
                  <a:pt x="12113803" y="4718295"/>
                </a:lnTo>
                <a:cubicBezTo>
                  <a:pt x="10139508" y="4916244"/>
                  <a:pt x="8237152" y="5009247"/>
                  <a:pt x="6753597" y="5041852"/>
                </a:cubicBezTo>
                <a:cubicBezTo>
                  <a:pt x="4940362" y="5081701"/>
                  <a:pt x="2657278" y="5062371"/>
                  <a:pt x="400746" y="4870509"/>
                </a:cubicBezTo>
                <a:lnTo>
                  <a:pt x="0" y="4833533"/>
                </a:lnTo>
                <a:lnTo>
                  <a:pt x="0" y="3734194"/>
                </a:lnTo>
                <a:lnTo>
                  <a:pt x="0" y="3542069"/>
                </a:lnTo>
                <a:lnTo>
                  <a:pt x="0" y="259692"/>
                </a:lnTo>
                <a:close/>
              </a:path>
            </a:pathLst>
          </a:custGeom>
          <a:solidFill>
            <a:schemeClr val="bg1"/>
          </a:solidFill>
          <a:ln w="444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7" name="Объект 3">
            <a:extLst>
              <a:ext uri="{FF2B5EF4-FFF2-40B4-BE49-F238E27FC236}">
                <a16:creationId xmlns:a16="http://schemas.microsoft.com/office/drawing/2014/main" id="{42F35F25-5F5B-479F-8E14-393E4D5FC7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8081" y="626940"/>
            <a:ext cx="7204832" cy="3864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1385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17C4610E-9C18-467B-BF10-BE6A974CC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296DF307-344E-4E9B-A7AA-8139E450D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E263CC2D-ACFB-4EB3-ADF9-CD82BC8422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C5366E2F-9BA0-485A-B1CA-A5E6E2E37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1803051E-7C26-4F53-8293-B4EAED4212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D10888CD-E496-4116-9C45-CF4F17ADE6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0A42DA8F-DA3D-43E9-A184-E0F6C133A1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473EAD31-7AA3-49B7-ADD6-C13FF0F14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12">
              <a:extLst>
                <a:ext uri="{FF2B5EF4-FFF2-40B4-BE49-F238E27FC236}">
                  <a16:creationId xmlns:a16="http://schemas.microsoft.com/office/drawing/2014/main" id="{2BBB7CDF-BA2E-451F-9201-CF2B6FEAEA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13">
              <a:extLst>
                <a:ext uri="{FF2B5EF4-FFF2-40B4-BE49-F238E27FC236}">
                  <a16:creationId xmlns:a16="http://schemas.microsoft.com/office/drawing/2014/main" id="{84809EF2-CD0D-4BC3-ABC7-E7E312A1D7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14">
              <a:extLst>
                <a:ext uri="{FF2B5EF4-FFF2-40B4-BE49-F238E27FC236}">
                  <a16:creationId xmlns:a16="http://schemas.microsoft.com/office/drawing/2014/main" id="{11D2D6C5-637B-4AFE-97F4-D4E48A6134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15">
              <a:extLst>
                <a:ext uri="{FF2B5EF4-FFF2-40B4-BE49-F238E27FC236}">
                  <a16:creationId xmlns:a16="http://schemas.microsoft.com/office/drawing/2014/main" id="{F841B2C5-57F5-4FE6-B4D4-EBB3F30881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16">
              <a:extLst>
                <a:ext uri="{FF2B5EF4-FFF2-40B4-BE49-F238E27FC236}">
                  <a16:creationId xmlns:a16="http://schemas.microsoft.com/office/drawing/2014/main" id="{B4822A39-2A52-4B2C-9319-BEFC526DB0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17">
              <a:extLst>
                <a:ext uri="{FF2B5EF4-FFF2-40B4-BE49-F238E27FC236}">
                  <a16:creationId xmlns:a16="http://schemas.microsoft.com/office/drawing/2014/main" id="{4E469692-E783-4950-8DEC-3A1FD3978B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0" name="Freeform 18">
              <a:extLst>
                <a:ext uri="{FF2B5EF4-FFF2-40B4-BE49-F238E27FC236}">
                  <a16:creationId xmlns:a16="http://schemas.microsoft.com/office/drawing/2014/main" id="{012909CD-3254-41E5-B8BB-0F2D7CE0D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1" name="Freeform 19">
              <a:extLst>
                <a:ext uri="{FF2B5EF4-FFF2-40B4-BE49-F238E27FC236}">
                  <a16:creationId xmlns:a16="http://schemas.microsoft.com/office/drawing/2014/main" id="{93E7648E-861E-4503-AEDC-56C4EC5072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2" name="Freeform 20">
              <a:extLst>
                <a:ext uri="{FF2B5EF4-FFF2-40B4-BE49-F238E27FC236}">
                  <a16:creationId xmlns:a16="http://schemas.microsoft.com/office/drawing/2014/main" id="{F9C72257-EBD0-4D1C-A32C-D846446872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3" name="Freeform 21">
              <a:extLst>
                <a:ext uri="{FF2B5EF4-FFF2-40B4-BE49-F238E27FC236}">
                  <a16:creationId xmlns:a16="http://schemas.microsoft.com/office/drawing/2014/main" id="{87BB2CBB-9C22-4E28-AB86-DC92AEE2DB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4" name="Freeform 22">
              <a:extLst>
                <a:ext uri="{FF2B5EF4-FFF2-40B4-BE49-F238E27FC236}">
                  <a16:creationId xmlns:a16="http://schemas.microsoft.com/office/drawing/2014/main" id="{F85B3053-8D9F-410A-80C2-7960DDEA6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5" name="Freeform 23">
              <a:extLst>
                <a:ext uri="{FF2B5EF4-FFF2-40B4-BE49-F238E27FC236}">
                  <a16:creationId xmlns:a16="http://schemas.microsoft.com/office/drawing/2014/main" id="{E8FF5DA7-6E72-41F1-A54C-EAF440A274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A899734C-500F-4274-9854-8BFA14A1D7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FF07BF51-2934-47AD-A415-7400882F14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Isosceles Triangle 38">
              <a:extLst>
                <a:ext uri="{FF2B5EF4-FFF2-40B4-BE49-F238E27FC236}">
                  <a16:creationId xmlns:a16="http://schemas.microsoft.com/office/drawing/2014/main" id="{DD6E3DF0-EDC0-458B-9C5B-911814F0A6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5D0824B1-47C9-4504-99FB-CB15051979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42" name="Rectangle 41">
            <a:extLst>
              <a:ext uri="{FF2B5EF4-FFF2-40B4-BE49-F238E27FC236}">
                <a16:creationId xmlns:a16="http://schemas.microsoft.com/office/drawing/2014/main" id="{A3BAF07C-C39E-42EB-BB22-8D46691D97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3061" cy="686920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D8E9CF54-0466-4261-9E62-0249E60E18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45" name="Freeform 5">
              <a:extLst>
                <a:ext uri="{FF2B5EF4-FFF2-40B4-BE49-F238E27FC236}">
                  <a16:creationId xmlns:a16="http://schemas.microsoft.com/office/drawing/2014/main" id="{33E32106-E8B1-4F76-9EE6-58537738A3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6">
              <a:extLst>
                <a:ext uri="{FF2B5EF4-FFF2-40B4-BE49-F238E27FC236}">
                  <a16:creationId xmlns:a16="http://schemas.microsoft.com/office/drawing/2014/main" id="{C32C2C46-A045-44FB-8A74-5EBD650C27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7">
              <a:extLst>
                <a:ext uri="{FF2B5EF4-FFF2-40B4-BE49-F238E27FC236}">
                  <a16:creationId xmlns:a16="http://schemas.microsoft.com/office/drawing/2014/main" id="{6A76F79C-6683-4940-BCF7-4BCCCEE40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8">
              <a:extLst>
                <a:ext uri="{FF2B5EF4-FFF2-40B4-BE49-F238E27FC236}">
                  <a16:creationId xmlns:a16="http://schemas.microsoft.com/office/drawing/2014/main" id="{FF4675A3-6D07-4B1F-9BFC-AEBEA1AD06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9">
              <a:extLst>
                <a:ext uri="{FF2B5EF4-FFF2-40B4-BE49-F238E27FC236}">
                  <a16:creationId xmlns:a16="http://schemas.microsoft.com/office/drawing/2014/main" id="{765E127A-B6B7-4B1D-B7BD-6C8C969D29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0">
              <a:extLst>
                <a:ext uri="{FF2B5EF4-FFF2-40B4-BE49-F238E27FC236}">
                  <a16:creationId xmlns:a16="http://schemas.microsoft.com/office/drawing/2014/main" id="{3BCA9D9E-C72C-4751-BFA9-10B85CACE3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1">
              <a:extLst>
                <a:ext uri="{FF2B5EF4-FFF2-40B4-BE49-F238E27FC236}">
                  <a16:creationId xmlns:a16="http://schemas.microsoft.com/office/drawing/2014/main" id="{080C708C-69BF-441B-AB75-C98160ED06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2">
              <a:extLst>
                <a:ext uri="{FF2B5EF4-FFF2-40B4-BE49-F238E27FC236}">
                  <a16:creationId xmlns:a16="http://schemas.microsoft.com/office/drawing/2014/main" id="{3E79964E-F8F1-4763-8892-7BC3DAE306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3">
              <a:extLst>
                <a:ext uri="{FF2B5EF4-FFF2-40B4-BE49-F238E27FC236}">
                  <a16:creationId xmlns:a16="http://schemas.microsoft.com/office/drawing/2014/main" id="{FE09592A-FCC9-4AE5-BA0B-730C6F3BBE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4">
              <a:extLst>
                <a:ext uri="{FF2B5EF4-FFF2-40B4-BE49-F238E27FC236}">
                  <a16:creationId xmlns:a16="http://schemas.microsoft.com/office/drawing/2014/main" id="{96448994-820C-4BC1-ABF3-4579C6F99A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15">
              <a:extLst>
                <a:ext uri="{FF2B5EF4-FFF2-40B4-BE49-F238E27FC236}">
                  <a16:creationId xmlns:a16="http://schemas.microsoft.com/office/drawing/2014/main" id="{9BB0D192-565A-42B9-B292-CC032D71A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bg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16">
              <a:extLst>
                <a:ext uri="{FF2B5EF4-FFF2-40B4-BE49-F238E27FC236}">
                  <a16:creationId xmlns:a16="http://schemas.microsoft.com/office/drawing/2014/main" id="{6D1CA09C-5F40-4E92-A7E9-D1FCEE5128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bg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17">
              <a:extLst>
                <a:ext uri="{FF2B5EF4-FFF2-40B4-BE49-F238E27FC236}">
                  <a16:creationId xmlns:a16="http://schemas.microsoft.com/office/drawing/2014/main" id="{379F5AA5-2E14-4880-A5A6-07AEF2AD8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18">
              <a:extLst>
                <a:ext uri="{FF2B5EF4-FFF2-40B4-BE49-F238E27FC236}">
                  <a16:creationId xmlns:a16="http://schemas.microsoft.com/office/drawing/2014/main" id="{EF14BD32-D239-4DA3-98B3-7752073657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19">
              <a:extLst>
                <a:ext uri="{FF2B5EF4-FFF2-40B4-BE49-F238E27FC236}">
                  <a16:creationId xmlns:a16="http://schemas.microsoft.com/office/drawing/2014/main" id="{CF07B250-E5E4-4624-9BD7-8D513A67B7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0">
              <a:extLst>
                <a:ext uri="{FF2B5EF4-FFF2-40B4-BE49-F238E27FC236}">
                  <a16:creationId xmlns:a16="http://schemas.microsoft.com/office/drawing/2014/main" id="{BCC5D120-7C8C-4290-865C-4EE6E4F24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1" name="Freeform 21">
              <a:extLst>
                <a:ext uri="{FF2B5EF4-FFF2-40B4-BE49-F238E27FC236}">
                  <a16:creationId xmlns:a16="http://schemas.microsoft.com/office/drawing/2014/main" id="{C24688C6-CAE5-4EF2-B2BA-A138DA0A24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2" name="Freeform 22">
              <a:extLst>
                <a:ext uri="{FF2B5EF4-FFF2-40B4-BE49-F238E27FC236}">
                  <a16:creationId xmlns:a16="http://schemas.microsoft.com/office/drawing/2014/main" id="{6BD31099-7C13-4901-A04F-632B1CD846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3" name="Freeform 23">
              <a:extLst>
                <a:ext uri="{FF2B5EF4-FFF2-40B4-BE49-F238E27FC236}">
                  <a16:creationId xmlns:a16="http://schemas.microsoft.com/office/drawing/2014/main" id="{679F5FF7-82B2-4033-8FBE-63170C9378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731B26-D5D9-4D02-868B-3C1848DA6F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526" y="5199797"/>
            <a:ext cx="11432123" cy="789673"/>
          </a:xfrm>
        </p:spPr>
        <p:txBody>
          <a:bodyPr vert="horz" lIns="228600" tIns="228600" rIns="228600" bIns="0" rtlCol="0" anchor="ctr">
            <a:normAutofit fontScale="90000"/>
          </a:bodyPr>
          <a:lstStyle/>
          <a:p>
            <a:pPr>
              <a:spcAft>
                <a:spcPts val="600"/>
              </a:spcAft>
            </a:pPr>
            <a:r>
              <a:rPr lang="ru-RU" sz="2800" b="1" dirty="0">
                <a:latin typeface="+mj-lt"/>
                <a:ea typeface="+mj-ea"/>
                <a:cs typeface="+mj-cs"/>
              </a:rPr>
              <a:t>Основные барьеры реализации государственной политики РФ </a:t>
            </a:r>
            <a:br>
              <a:rPr lang="ru-RU" sz="2800" b="1" dirty="0">
                <a:latin typeface="+mj-lt"/>
                <a:ea typeface="+mj-ea"/>
                <a:cs typeface="+mj-cs"/>
              </a:rPr>
            </a:br>
            <a:r>
              <a:rPr lang="ru-RU" sz="2800" b="1" dirty="0">
                <a:latin typeface="+mj-lt"/>
                <a:ea typeface="+mj-ea"/>
                <a:cs typeface="+mj-cs"/>
              </a:rPr>
              <a:t>в сфере по обращению с отходами производства и потребления</a:t>
            </a:r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A7795DFA-888F-47E2-B44E-DE1D3B3E46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5058957"/>
          </a:xfrm>
          <a:custGeom>
            <a:avLst/>
            <a:gdLst>
              <a:gd name="connsiteX0" fmla="*/ 0 w 12192000"/>
              <a:gd name="connsiteY0" fmla="*/ 0 h 5058957"/>
              <a:gd name="connsiteX1" fmla="*/ 12192000 w 12192000"/>
              <a:gd name="connsiteY1" fmla="*/ 0 h 5058957"/>
              <a:gd name="connsiteX2" fmla="*/ 12192000 w 12192000"/>
              <a:gd name="connsiteY2" fmla="*/ 259692 h 5058957"/>
              <a:gd name="connsiteX3" fmla="*/ 12192000 w 12192000"/>
              <a:gd name="connsiteY3" fmla="*/ 3542069 h 5058957"/>
              <a:gd name="connsiteX4" fmla="*/ 12192000 w 12192000"/>
              <a:gd name="connsiteY4" fmla="*/ 3734194 h 5058957"/>
              <a:gd name="connsiteX5" fmla="*/ 12192000 w 12192000"/>
              <a:gd name="connsiteY5" fmla="*/ 4710012 h 5058957"/>
              <a:gd name="connsiteX6" fmla="*/ 12113803 w 12192000"/>
              <a:gd name="connsiteY6" fmla="*/ 4718295 h 5058957"/>
              <a:gd name="connsiteX7" fmla="*/ 6753597 w 12192000"/>
              <a:gd name="connsiteY7" fmla="*/ 5041852 h 5058957"/>
              <a:gd name="connsiteX8" fmla="*/ 400746 w 12192000"/>
              <a:gd name="connsiteY8" fmla="*/ 4870509 h 5058957"/>
              <a:gd name="connsiteX9" fmla="*/ 0 w 12192000"/>
              <a:gd name="connsiteY9" fmla="*/ 4833533 h 5058957"/>
              <a:gd name="connsiteX10" fmla="*/ 0 w 12192000"/>
              <a:gd name="connsiteY10" fmla="*/ 3734194 h 5058957"/>
              <a:gd name="connsiteX11" fmla="*/ 0 w 12192000"/>
              <a:gd name="connsiteY11" fmla="*/ 3542069 h 5058957"/>
              <a:gd name="connsiteX12" fmla="*/ 0 w 12192000"/>
              <a:gd name="connsiteY12" fmla="*/ 259692 h 5058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92000" h="5058957">
                <a:moveTo>
                  <a:pt x="0" y="0"/>
                </a:moveTo>
                <a:lnTo>
                  <a:pt x="12192000" y="0"/>
                </a:lnTo>
                <a:lnTo>
                  <a:pt x="12192000" y="259692"/>
                </a:lnTo>
                <a:lnTo>
                  <a:pt x="12192000" y="3542069"/>
                </a:lnTo>
                <a:lnTo>
                  <a:pt x="12192000" y="3734194"/>
                </a:lnTo>
                <a:lnTo>
                  <a:pt x="12192000" y="4710012"/>
                </a:lnTo>
                <a:lnTo>
                  <a:pt x="12113803" y="4718295"/>
                </a:lnTo>
                <a:cubicBezTo>
                  <a:pt x="10139508" y="4916244"/>
                  <a:pt x="8237152" y="5009247"/>
                  <a:pt x="6753597" y="5041852"/>
                </a:cubicBezTo>
                <a:cubicBezTo>
                  <a:pt x="4940362" y="5081701"/>
                  <a:pt x="2657278" y="5062371"/>
                  <a:pt x="400746" y="4870509"/>
                </a:cubicBezTo>
                <a:lnTo>
                  <a:pt x="0" y="4833533"/>
                </a:lnTo>
                <a:lnTo>
                  <a:pt x="0" y="3734194"/>
                </a:lnTo>
                <a:lnTo>
                  <a:pt x="0" y="3542069"/>
                </a:lnTo>
                <a:lnTo>
                  <a:pt x="0" y="259692"/>
                </a:lnTo>
                <a:close/>
              </a:path>
            </a:pathLst>
          </a:custGeom>
          <a:solidFill>
            <a:schemeClr val="bg1"/>
          </a:solidFill>
          <a:ln w="444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64" name="Схема 63">
            <a:extLst>
              <a:ext uri="{FF2B5EF4-FFF2-40B4-BE49-F238E27FC236}">
                <a16:creationId xmlns:a16="http://schemas.microsoft.com/office/drawing/2014/main" id="{B3CB53AD-9CAA-4B6A-8718-BFD533BD9C2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60085012"/>
              </p:ext>
            </p:extLst>
          </p:nvPr>
        </p:nvGraphicFramePr>
        <p:xfrm>
          <a:off x="1303863" y="488669"/>
          <a:ext cx="9358313" cy="4115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641905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17C4610E-9C18-467B-BF10-BE6A974CC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7" name="Freeform 5">
              <a:extLst>
                <a:ext uri="{FF2B5EF4-FFF2-40B4-BE49-F238E27FC236}">
                  <a16:creationId xmlns:a16="http://schemas.microsoft.com/office/drawing/2014/main" id="{296DF307-344E-4E9B-A7AA-8139E450D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6">
              <a:extLst>
                <a:ext uri="{FF2B5EF4-FFF2-40B4-BE49-F238E27FC236}">
                  <a16:creationId xmlns:a16="http://schemas.microsoft.com/office/drawing/2014/main" id="{E263CC2D-ACFB-4EB3-ADF9-CD82BC8422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7">
              <a:extLst>
                <a:ext uri="{FF2B5EF4-FFF2-40B4-BE49-F238E27FC236}">
                  <a16:creationId xmlns:a16="http://schemas.microsoft.com/office/drawing/2014/main" id="{C5366E2F-9BA0-485A-B1CA-A5E6E2E37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8">
              <a:extLst>
                <a:ext uri="{FF2B5EF4-FFF2-40B4-BE49-F238E27FC236}">
                  <a16:creationId xmlns:a16="http://schemas.microsoft.com/office/drawing/2014/main" id="{1803051E-7C26-4F53-8293-B4EAED4212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D10888CD-E496-4116-9C45-CF4F17ADE6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0A42DA8F-DA3D-43E9-A184-E0F6C133A1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1">
              <a:extLst>
                <a:ext uri="{FF2B5EF4-FFF2-40B4-BE49-F238E27FC236}">
                  <a16:creationId xmlns:a16="http://schemas.microsoft.com/office/drawing/2014/main" id="{473EAD31-7AA3-49B7-ADD6-C13FF0F14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12">
              <a:extLst>
                <a:ext uri="{FF2B5EF4-FFF2-40B4-BE49-F238E27FC236}">
                  <a16:creationId xmlns:a16="http://schemas.microsoft.com/office/drawing/2014/main" id="{2BBB7CDF-BA2E-451F-9201-CF2B6FEAEA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13">
              <a:extLst>
                <a:ext uri="{FF2B5EF4-FFF2-40B4-BE49-F238E27FC236}">
                  <a16:creationId xmlns:a16="http://schemas.microsoft.com/office/drawing/2014/main" id="{84809EF2-CD0D-4BC3-ABC7-E7E312A1D7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14">
              <a:extLst>
                <a:ext uri="{FF2B5EF4-FFF2-40B4-BE49-F238E27FC236}">
                  <a16:creationId xmlns:a16="http://schemas.microsoft.com/office/drawing/2014/main" id="{11D2D6C5-637B-4AFE-97F4-D4E48A6134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15">
              <a:extLst>
                <a:ext uri="{FF2B5EF4-FFF2-40B4-BE49-F238E27FC236}">
                  <a16:creationId xmlns:a16="http://schemas.microsoft.com/office/drawing/2014/main" id="{F841B2C5-57F5-4FE6-B4D4-EBB3F30881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16">
              <a:extLst>
                <a:ext uri="{FF2B5EF4-FFF2-40B4-BE49-F238E27FC236}">
                  <a16:creationId xmlns:a16="http://schemas.microsoft.com/office/drawing/2014/main" id="{B4822A39-2A52-4B2C-9319-BEFC526DB0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17">
              <a:extLst>
                <a:ext uri="{FF2B5EF4-FFF2-40B4-BE49-F238E27FC236}">
                  <a16:creationId xmlns:a16="http://schemas.microsoft.com/office/drawing/2014/main" id="{4E469692-E783-4950-8DEC-3A1FD3978B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0" name="Freeform 18">
              <a:extLst>
                <a:ext uri="{FF2B5EF4-FFF2-40B4-BE49-F238E27FC236}">
                  <a16:creationId xmlns:a16="http://schemas.microsoft.com/office/drawing/2014/main" id="{012909CD-3254-41E5-B8BB-0F2D7CE0D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1" name="Freeform 19">
              <a:extLst>
                <a:ext uri="{FF2B5EF4-FFF2-40B4-BE49-F238E27FC236}">
                  <a16:creationId xmlns:a16="http://schemas.microsoft.com/office/drawing/2014/main" id="{93E7648E-861E-4503-AEDC-56C4EC5072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2" name="Freeform 20">
              <a:extLst>
                <a:ext uri="{FF2B5EF4-FFF2-40B4-BE49-F238E27FC236}">
                  <a16:creationId xmlns:a16="http://schemas.microsoft.com/office/drawing/2014/main" id="{F9C72257-EBD0-4D1C-A32C-D846446872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3" name="Freeform 21">
              <a:extLst>
                <a:ext uri="{FF2B5EF4-FFF2-40B4-BE49-F238E27FC236}">
                  <a16:creationId xmlns:a16="http://schemas.microsoft.com/office/drawing/2014/main" id="{87BB2CBB-9C22-4E28-AB86-DC92AEE2DB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4" name="Freeform 22">
              <a:extLst>
                <a:ext uri="{FF2B5EF4-FFF2-40B4-BE49-F238E27FC236}">
                  <a16:creationId xmlns:a16="http://schemas.microsoft.com/office/drawing/2014/main" id="{F85B3053-8D9F-410A-80C2-7960DDEA6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5" name="Freeform 23">
              <a:extLst>
                <a:ext uri="{FF2B5EF4-FFF2-40B4-BE49-F238E27FC236}">
                  <a16:creationId xmlns:a16="http://schemas.microsoft.com/office/drawing/2014/main" id="{E8FF5DA7-6E72-41F1-A54C-EAF440A274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A899734C-500F-4274-9854-8BFA14A1D7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FF07BF51-2934-47AD-A415-7400882F14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Isosceles Triangle 38">
              <a:extLst>
                <a:ext uri="{FF2B5EF4-FFF2-40B4-BE49-F238E27FC236}">
                  <a16:creationId xmlns:a16="http://schemas.microsoft.com/office/drawing/2014/main" id="{DD6E3DF0-EDC0-458B-9C5B-911814F0A6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5D0824B1-47C9-4504-99FB-CB15051979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42" name="Rectangle 41">
            <a:extLst>
              <a:ext uri="{FF2B5EF4-FFF2-40B4-BE49-F238E27FC236}">
                <a16:creationId xmlns:a16="http://schemas.microsoft.com/office/drawing/2014/main" id="{A3BAF07C-C39E-42EB-BB22-8D46691D97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3061" cy="686920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D8E9CF54-0466-4261-9E62-0249E60E18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45" name="Freeform 5">
              <a:extLst>
                <a:ext uri="{FF2B5EF4-FFF2-40B4-BE49-F238E27FC236}">
                  <a16:creationId xmlns:a16="http://schemas.microsoft.com/office/drawing/2014/main" id="{33E32106-E8B1-4F76-9EE6-58537738A3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6">
              <a:extLst>
                <a:ext uri="{FF2B5EF4-FFF2-40B4-BE49-F238E27FC236}">
                  <a16:creationId xmlns:a16="http://schemas.microsoft.com/office/drawing/2014/main" id="{C32C2C46-A045-44FB-8A74-5EBD650C27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7">
              <a:extLst>
                <a:ext uri="{FF2B5EF4-FFF2-40B4-BE49-F238E27FC236}">
                  <a16:creationId xmlns:a16="http://schemas.microsoft.com/office/drawing/2014/main" id="{6A76F79C-6683-4940-BCF7-4BCCCEE40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8">
              <a:extLst>
                <a:ext uri="{FF2B5EF4-FFF2-40B4-BE49-F238E27FC236}">
                  <a16:creationId xmlns:a16="http://schemas.microsoft.com/office/drawing/2014/main" id="{FF4675A3-6D07-4B1F-9BFC-AEBEA1AD06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9">
              <a:extLst>
                <a:ext uri="{FF2B5EF4-FFF2-40B4-BE49-F238E27FC236}">
                  <a16:creationId xmlns:a16="http://schemas.microsoft.com/office/drawing/2014/main" id="{765E127A-B6B7-4B1D-B7BD-6C8C969D29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0">
              <a:extLst>
                <a:ext uri="{FF2B5EF4-FFF2-40B4-BE49-F238E27FC236}">
                  <a16:creationId xmlns:a16="http://schemas.microsoft.com/office/drawing/2014/main" id="{3BCA9D9E-C72C-4751-BFA9-10B85CACE3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1">
              <a:extLst>
                <a:ext uri="{FF2B5EF4-FFF2-40B4-BE49-F238E27FC236}">
                  <a16:creationId xmlns:a16="http://schemas.microsoft.com/office/drawing/2014/main" id="{080C708C-69BF-441B-AB75-C98160ED06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2">
              <a:extLst>
                <a:ext uri="{FF2B5EF4-FFF2-40B4-BE49-F238E27FC236}">
                  <a16:creationId xmlns:a16="http://schemas.microsoft.com/office/drawing/2014/main" id="{3E79964E-F8F1-4763-8892-7BC3DAE306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3">
              <a:extLst>
                <a:ext uri="{FF2B5EF4-FFF2-40B4-BE49-F238E27FC236}">
                  <a16:creationId xmlns:a16="http://schemas.microsoft.com/office/drawing/2014/main" id="{FE09592A-FCC9-4AE5-BA0B-730C6F3BBE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4">
              <a:extLst>
                <a:ext uri="{FF2B5EF4-FFF2-40B4-BE49-F238E27FC236}">
                  <a16:creationId xmlns:a16="http://schemas.microsoft.com/office/drawing/2014/main" id="{96448994-820C-4BC1-ABF3-4579C6F99A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15">
              <a:extLst>
                <a:ext uri="{FF2B5EF4-FFF2-40B4-BE49-F238E27FC236}">
                  <a16:creationId xmlns:a16="http://schemas.microsoft.com/office/drawing/2014/main" id="{9BB0D192-565A-42B9-B292-CC032D71A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bg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16">
              <a:extLst>
                <a:ext uri="{FF2B5EF4-FFF2-40B4-BE49-F238E27FC236}">
                  <a16:creationId xmlns:a16="http://schemas.microsoft.com/office/drawing/2014/main" id="{6D1CA09C-5F40-4E92-A7E9-D1FCEE5128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bg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17">
              <a:extLst>
                <a:ext uri="{FF2B5EF4-FFF2-40B4-BE49-F238E27FC236}">
                  <a16:creationId xmlns:a16="http://schemas.microsoft.com/office/drawing/2014/main" id="{379F5AA5-2E14-4880-A5A6-07AEF2AD8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18">
              <a:extLst>
                <a:ext uri="{FF2B5EF4-FFF2-40B4-BE49-F238E27FC236}">
                  <a16:creationId xmlns:a16="http://schemas.microsoft.com/office/drawing/2014/main" id="{EF14BD32-D239-4DA3-98B3-7752073657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19">
              <a:extLst>
                <a:ext uri="{FF2B5EF4-FFF2-40B4-BE49-F238E27FC236}">
                  <a16:creationId xmlns:a16="http://schemas.microsoft.com/office/drawing/2014/main" id="{CF07B250-E5E4-4624-9BD7-8D513A67B7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0">
              <a:extLst>
                <a:ext uri="{FF2B5EF4-FFF2-40B4-BE49-F238E27FC236}">
                  <a16:creationId xmlns:a16="http://schemas.microsoft.com/office/drawing/2014/main" id="{BCC5D120-7C8C-4290-865C-4EE6E4F24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1" name="Freeform 21">
              <a:extLst>
                <a:ext uri="{FF2B5EF4-FFF2-40B4-BE49-F238E27FC236}">
                  <a16:creationId xmlns:a16="http://schemas.microsoft.com/office/drawing/2014/main" id="{C24688C6-CAE5-4EF2-B2BA-A138DA0A24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2" name="Freeform 22">
              <a:extLst>
                <a:ext uri="{FF2B5EF4-FFF2-40B4-BE49-F238E27FC236}">
                  <a16:creationId xmlns:a16="http://schemas.microsoft.com/office/drawing/2014/main" id="{6BD31099-7C13-4901-A04F-632B1CD846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3" name="Freeform 23">
              <a:extLst>
                <a:ext uri="{FF2B5EF4-FFF2-40B4-BE49-F238E27FC236}">
                  <a16:creationId xmlns:a16="http://schemas.microsoft.com/office/drawing/2014/main" id="{679F5FF7-82B2-4033-8FBE-63170C9378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731B26-D5D9-4D02-868B-3C1848DA6F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526" y="5199797"/>
            <a:ext cx="11432123" cy="789673"/>
          </a:xfrm>
        </p:spPr>
        <p:txBody>
          <a:bodyPr vert="horz" lIns="228600" tIns="228600" rIns="228600" bIns="0" rtlCol="0" anchor="ctr">
            <a:normAutofit/>
          </a:bodyPr>
          <a:lstStyle/>
          <a:p>
            <a:pPr>
              <a:lnSpc>
                <a:spcPct val="80000"/>
              </a:lnSpc>
            </a:pPr>
            <a:r>
              <a:rPr lang="en-US" sz="2800" b="1" dirty="0" err="1">
                <a:solidFill>
                  <a:schemeClr val="bg1"/>
                </a:solidFill>
              </a:rPr>
              <a:t>Сравнительная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характеристика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принципов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управления</a:t>
            </a:r>
            <a:r>
              <a:rPr lang="en-US" sz="2800" b="1" dirty="0">
                <a:solidFill>
                  <a:schemeClr val="bg1"/>
                </a:solidFill>
              </a:rPr>
              <a:t> в РФ</a:t>
            </a:r>
            <a:r>
              <a:rPr lang="ru-RU" sz="2800" b="1" dirty="0">
                <a:solidFill>
                  <a:schemeClr val="bg1"/>
                </a:solidFill>
              </a:rPr>
              <a:t> </a:t>
            </a:r>
            <a:r>
              <a:rPr lang="en-US" sz="2800" b="1" dirty="0">
                <a:solidFill>
                  <a:schemeClr val="bg1"/>
                </a:solidFill>
              </a:rPr>
              <a:t>и </a:t>
            </a:r>
            <a:r>
              <a:rPr lang="en-US" sz="2800" b="1" dirty="0" err="1">
                <a:solidFill>
                  <a:schemeClr val="bg1"/>
                </a:solidFill>
              </a:rPr>
              <a:t>зарубежных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странах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A7795DFA-888F-47E2-B44E-DE1D3B3E46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5058957"/>
          </a:xfrm>
          <a:custGeom>
            <a:avLst/>
            <a:gdLst>
              <a:gd name="connsiteX0" fmla="*/ 0 w 12192000"/>
              <a:gd name="connsiteY0" fmla="*/ 0 h 5058957"/>
              <a:gd name="connsiteX1" fmla="*/ 12192000 w 12192000"/>
              <a:gd name="connsiteY1" fmla="*/ 0 h 5058957"/>
              <a:gd name="connsiteX2" fmla="*/ 12192000 w 12192000"/>
              <a:gd name="connsiteY2" fmla="*/ 259692 h 5058957"/>
              <a:gd name="connsiteX3" fmla="*/ 12192000 w 12192000"/>
              <a:gd name="connsiteY3" fmla="*/ 3542069 h 5058957"/>
              <a:gd name="connsiteX4" fmla="*/ 12192000 w 12192000"/>
              <a:gd name="connsiteY4" fmla="*/ 3734194 h 5058957"/>
              <a:gd name="connsiteX5" fmla="*/ 12192000 w 12192000"/>
              <a:gd name="connsiteY5" fmla="*/ 4710012 h 5058957"/>
              <a:gd name="connsiteX6" fmla="*/ 12113803 w 12192000"/>
              <a:gd name="connsiteY6" fmla="*/ 4718295 h 5058957"/>
              <a:gd name="connsiteX7" fmla="*/ 6753597 w 12192000"/>
              <a:gd name="connsiteY7" fmla="*/ 5041852 h 5058957"/>
              <a:gd name="connsiteX8" fmla="*/ 400746 w 12192000"/>
              <a:gd name="connsiteY8" fmla="*/ 4870509 h 5058957"/>
              <a:gd name="connsiteX9" fmla="*/ 0 w 12192000"/>
              <a:gd name="connsiteY9" fmla="*/ 4833533 h 5058957"/>
              <a:gd name="connsiteX10" fmla="*/ 0 w 12192000"/>
              <a:gd name="connsiteY10" fmla="*/ 3734194 h 5058957"/>
              <a:gd name="connsiteX11" fmla="*/ 0 w 12192000"/>
              <a:gd name="connsiteY11" fmla="*/ 3542069 h 5058957"/>
              <a:gd name="connsiteX12" fmla="*/ 0 w 12192000"/>
              <a:gd name="connsiteY12" fmla="*/ 259692 h 5058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92000" h="5058957">
                <a:moveTo>
                  <a:pt x="0" y="0"/>
                </a:moveTo>
                <a:lnTo>
                  <a:pt x="12192000" y="0"/>
                </a:lnTo>
                <a:lnTo>
                  <a:pt x="12192000" y="259692"/>
                </a:lnTo>
                <a:lnTo>
                  <a:pt x="12192000" y="3542069"/>
                </a:lnTo>
                <a:lnTo>
                  <a:pt x="12192000" y="3734194"/>
                </a:lnTo>
                <a:lnTo>
                  <a:pt x="12192000" y="4710012"/>
                </a:lnTo>
                <a:lnTo>
                  <a:pt x="12113803" y="4718295"/>
                </a:lnTo>
                <a:cubicBezTo>
                  <a:pt x="10139508" y="4916244"/>
                  <a:pt x="8237152" y="5009247"/>
                  <a:pt x="6753597" y="5041852"/>
                </a:cubicBezTo>
                <a:cubicBezTo>
                  <a:pt x="4940362" y="5081701"/>
                  <a:pt x="2657278" y="5062371"/>
                  <a:pt x="400746" y="4870509"/>
                </a:cubicBezTo>
                <a:lnTo>
                  <a:pt x="0" y="4833533"/>
                </a:lnTo>
                <a:lnTo>
                  <a:pt x="0" y="3734194"/>
                </a:lnTo>
                <a:lnTo>
                  <a:pt x="0" y="3542069"/>
                </a:lnTo>
                <a:lnTo>
                  <a:pt x="0" y="259692"/>
                </a:lnTo>
                <a:close/>
              </a:path>
            </a:pathLst>
          </a:custGeom>
          <a:solidFill>
            <a:schemeClr val="bg1"/>
          </a:solidFill>
          <a:ln w="444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11" name="Таблица 10">
            <a:extLst>
              <a:ext uri="{FF2B5EF4-FFF2-40B4-BE49-F238E27FC236}">
                <a16:creationId xmlns:a16="http://schemas.microsoft.com/office/drawing/2014/main" id="{FD22617A-7037-4FA9-AA79-2FED1733E4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289120"/>
              </p:ext>
            </p:extLst>
          </p:nvPr>
        </p:nvGraphicFramePr>
        <p:xfrm>
          <a:off x="651931" y="427390"/>
          <a:ext cx="11090272" cy="427598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724875">
                  <a:extLst>
                    <a:ext uri="{9D8B030D-6E8A-4147-A177-3AD203B41FA5}">
                      <a16:colId xmlns:a16="http://schemas.microsoft.com/office/drawing/2014/main" val="3907000671"/>
                    </a:ext>
                  </a:extLst>
                </a:gridCol>
                <a:gridCol w="5353363">
                  <a:extLst>
                    <a:ext uri="{9D8B030D-6E8A-4147-A177-3AD203B41FA5}">
                      <a16:colId xmlns:a16="http://schemas.microsoft.com/office/drawing/2014/main" val="1541071482"/>
                    </a:ext>
                  </a:extLst>
                </a:gridCol>
                <a:gridCol w="5012034">
                  <a:extLst>
                    <a:ext uri="{9D8B030D-6E8A-4147-A177-3AD203B41FA5}">
                      <a16:colId xmlns:a16="http://schemas.microsoft.com/office/drawing/2014/main" val="1123723790"/>
                    </a:ext>
                  </a:extLst>
                </a:gridCol>
              </a:tblGrid>
              <a:tr h="31793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№ п/п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12" marR="5011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Практика зарубежных стран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12" marR="5011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Отечественная практика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12" marR="50112" marT="0" marB="0" anchor="ctr"/>
                </a:tc>
                <a:extLst>
                  <a:ext uri="{0D108BD9-81ED-4DB2-BD59-A6C34878D82A}">
                    <a16:rowId xmlns:a16="http://schemas.microsoft.com/office/drawing/2014/main" val="4220975850"/>
                  </a:ext>
                </a:extLst>
              </a:tr>
              <a:tr h="31793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12" marR="5011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Наличие РСО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12" marR="5011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Вводится в практику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12" marR="50112" marT="0" marB="0" anchor="ctr"/>
                </a:tc>
                <a:extLst>
                  <a:ext uri="{0D108BD9-81ED-4DB2-BD59-A6C34878D82A}">
                    <a16:rowId xmlns:a16="http://schemas.microsoft.com/office/drawing/2014/main" val="1176425331"/>
                  </a:ext>
                </a:extLst>
              </a:tr>
              <a:tr h="59653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12" marR="5011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Запрет на размещение отходов, пригодных для повторного использования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12" marR="5011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Вводится в практику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12" marR="50112" marT="0" marB="0" anchor="ctr"/>
                </a:tc>
                <a:extLst>
                  <a:ext uri="{0D108BD9-81ED-4DB2-BD59-A6C34878D82A}">
                    <a16:rowId xmlns:a16="http://schemas.microsoft.com/office/drawing/2014/main" val="3357059352"/>
                  </a:ext>
                </a:extLst>
              </a:tr>
              <a:tr h="31793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12" marR="5011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Управление на уровне муниципалитета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12" marR="5011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Государственное регулирование на уровне субъекта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12" marR="50112" marT="0" marB="0" anchor="ctr"/>
                </a:tc>
                <a:extLst>
                  <a:ext uri="{0D108BD9-81ED-4DB2-BD59-A6C34878D82A}">
                    <a16:rowId xmlns:a16="http://schemas.microsoft.com/office/drawing/2014/main" val="1322469121"/>
                  </a:ext>
                </a:extLst>
              </a:tr>
              <a:tr h="115374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12" marR="5011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effectLst/>
                        </a:rPr>
                        <a:t>Деятельность по обращению с отходами возможна с разрешения местных органов управления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12" marR="5011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Деятельность по обращению с отходами </a:t>
                      </a:r>
                      <a:r>
                        <a:rPr lang="en-US" sz="1600" dirty="0">
                          <a:effectLst/>
                        </a:rPr>
                        <a:t>I</a:t>
                      </a:r>
                      <a:r>
                        <a:rPr lang="ru-RU" sz="1600" dirty="0">
                          <a:effectLst/>
                        </a:rPr>
                        <a:t>-</a:t>
                      </a:r>
                      <a:r>
                        <a:rPr lang="en-US" sz="1600" dirty="0">
                          <a:effectLst/>
                        </a:rPr>
                        <a:t>IV</a:t>
                      </a:r>
                      <a:r>
                        <a:rPr lang="ru-RU" sz="1600" dirty="0">
                          <a:effectLst/>
                        </a:rPr>
                        <a:t> класса опасности подлежит лицензированию федеральным органом исполнительной власти, т.е. Росприроднадзором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12" marR="50112" marT="0" marB="0" anchor="ctr"/>
                </a:tc>
                <a:extLst>
                  <a:ext uri="{0D108BD9-81ED-4DB2-BD59-A6C34878D82A}">
                    <a16:rowId xmlns:a16="http://schemas.microsoft.com/office/drawing/2014/main" val="354246305"/>
                  </a:ext>
                </a:extLst>
              </a:tr>
              <a:tr h="8751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12" marR="5011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>
                          <a:effectLst/>
                        </a:rPr>
                        <a:t>Наличие учета в области по обращению с отходами как внутри предприятия, так и для информирования органов управления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12" marR="5011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Наличие учета в области по обращению с отходами как внутри предприятия, так и для информирования федеральных органов исполнительной власти 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12" marR="50112" marT="0" marB="0" anchor="ctr"/>
                </a:tc>
                <a:extLst>
                  <a:ext uri="{0D108BD9-81ED-4DB2-BD59-A6C34878D82A}">
                    <a16:rowId xmlns:a16="http://schemas.microsoft.com/office/drawing/2014/main" val="870495593"/>
                  </a:ext>
                </a:extLst>
              </a:tr>
              <a:tr h="59653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12" marR="5011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>
                          <a:effectLst/>
                        </a:rPr>
                        <a:t>Информация в сфере по обращению с отходами носит открытый характер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12" marR="5011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Информация в сфере по обращению с отходами носит закрытый характер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112" marR="50112" marT="0" marB="0" anchor="ctr"/>
                </a:tc>
                <a:extLst>
                  <a:ext uri="{0D108BD9-81ED-4DB2-BD59-A6C34878D82A}">
                    <a16:rowId xmlns:a16="http://schemas.microsoft.com/office/drawing/2014/main" val="17515336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97403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17C4610E-9C18-467B-BF10-BE6A974CC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296DF307-344E-4E9B-A7AA-8139E450D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E263CC2D-ACFB-4EB3-ADF9-CD82BC8422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id="{C5366E2F-9BA0-485A-B1CA-A5E6E2E37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id="{1803051E-7C26-4F53-8293-B4EAED4212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D10888CD-E496-4116-9C45-CF4F17ADE6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id="{0A42DA8F-DA3D-43E9-A184-E0F6C133A1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473EAD31-7AA3-49B7-ADD6-C13FF0F14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2BBB7CDF-BA2E-451F-9201-CF2B6FEAEA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id="{84809EF2-CD0D-4BC3-ABC7-E7E312A1D7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4">
              <a:extLst>
                <a:ext uri="{FF2B5EF4-FFF2-40B4-BE49-F238E27FC236}">
                  <a16:creationId xmlns:a16="http://schemas.microsoft.com/office/drawing/2014/main" id="{11D2D6C5-637B-4AFE-97F4-D4E48A6134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5">
              <a:extLst>
                <a:ext uri="{FF2B5EF4-FFF2-40B4-BE49-F238E27FC236}">
                  <a16:creationId xmlns:a16="http://schemas.microsoft.com/office/drawing/2014/main" id="{F841B2C5-57F5-4FE6-B4D4-EBB3F30881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16">
              <a:extLst>
                <a:ext uri="{FF2B5EF4-FFF2-40B4-BE49-F238E27FC236}">
                  <a16:creationId xmlns:a16="http://schemas.microsoft.com/office/drawing/2014/main" id="{B4822A39-2A52-4B2C-9319-BEFC526DB0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17">
              <a:extLst>
                <a:ext uri="{FF2B5EF4-FFF2-40B4-BE49-F238E27FC236}">
                  <a16:creationId xmlns:a16="http://schemas.microsoft.com/office/drawing/2014/main" id="{4E469692-E783-4950-8DEC-3A1FD3978B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18">
              <a:extLst>
                <a:ext uri="{FF2B5EF4-FFF2-40B4-BE49-F238E27FC236}">
                  <a16:creationId xmlns:a16="http://schemas.microsoft.com/office/drawing/2014/main" id="{012909CD-3254-41E5-B8BB-0F2D7CE0D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19">
              <a:extLst>
                <a:ext uri="{FF2B5EF4-FFF2-40B4-BE49-F238E27FC236}">
                  <a16:creationId xmlns:a16="http://schemas.microsoft.com/office/drawing/2014/main" id="{93E7648E-861E-4503-AEDC-56C4EC5072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20">
              <a:extLst>
                <a:ext uri="{FF2B5EF4-FFF2-40B4-BE49-F238E27FC236}">
                  <a16:creationId xmlns:a16="http://schemas.microsoft.com/office/drawing/2014/main" id="{F9C72257-EBD0-4D1C-A32C-D846446872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21">
              <a:extLst>
                <a:ext uri="{FF2B5EF4-FFF2-40B4-BE49-F238E27FC236}">
                  <a16:creationId xmlns:a16="http://schemas.microsoft.com/office/drawing/2014/main" id="{87BB2CBB-9C22-4E28-AB86-DC92AEE2DB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0" name="Freeform 22">
              <a:extLst>
                <a:ext uri="{FF2B5EF4-FFF2-40B4-BE49-F238E27FC236}">
                  <a16:creationId xmlns:a16="http://schemas.microsoft.com/office/drawing/2014/main" id="{F85B3053-8D9F-410A-80C2-7960DDEA6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1" name="Freeform 23">
              <a:extLst>
                <a:ext uri="{FF2B5EF4-FFF2-40B4-BE49-F238E27FC236}">
                  <a16:creationId xmlns:a16="http://schemas.microsoft.com/office/drawing/2014/main" id="{E8FF5DA7-6E72-41F1-A54C-EAF440A274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A899734C-500F-4274-9854-8BFA14A1D7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FF07BF51-2934-47AD-A415-7400882F14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Isosceles Triangle 34">
              <a:extLst>
                <a:ext uri="{FF2B5EF4-FFF2-40B4-BE49-F238E27FC236}">
                  <a16:creationId xmlns:a16="http://schemas.microsoft.com/office/drawing/2014/main" id="{DD6E3DF0-EDC0-458B-9C5B-911814F0A6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5D0824B1-47C9-4504-99FB-CB15051979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A3BAF07C-C39E-42EB-BB22-8D46691D97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3061" cy="686920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D8E9CF54-0466-4261-9E62-0249E60E18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41" name="Freeform 5">
              <a:extLst>
                <a:ext uri="{FF2B5EF4-FFF2-40B4-BE49-F238E27FC236}">
                  <a16:creationId xmlns:a16="http://schemas.microsoft.com/office/drawing/2014/main" id="{33E32106-E8B1-4F76-9EE6-58537738A3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6">
              <a:extLst>
                <a:ext uri="{FF2B5EF4-FFF2-40B4-BE49-F238E27FC236}">
                  <a16:creationId xmlns:a16="http://schemas.microsoft.com/office/drawing/2014/main" id="{C32C2C46-A045-44FB-8A74-5EBD650C27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7">
              <a:extLst>
                <a:ext uri="{FF2B5EF4-FFF2-40B4-BE49-F238E27FC236}">
                  <a16:creationId xmlns:a16="http://schemas.microsoft.com/office/drawing/2014/main" id="{6A76F79C-6683-4940-BCF7-4BCCCEE40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8">
              <a:extLst>
                <a:ext uri="{FF2B5EF4-FFF2-40B4-BE49-F238E27FC236}">
                  <a16:creationId xmlns:a16="http://schemas.microsoft.com/office/drawing/2014/main" id="{FF4675A3-6D07-4B1F-9BFC-AEBEA1AD06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9">
              <a:extLst>
                <a:ext uri="{FF2B5EF4-FFF2-40B4-BE49-F238E27FC236}">
                  <a16:creationId xmlns:a16="http://schemas.microsoft.com/office/drawing/2014/main" id="{765E127A-B6B7-4B1D-B7BD-6C8C969D29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0">
              <a:extLst>
                <a:ext uri="{FF2B5EF4-FFF2-40B4-BE49-F238E27FC236}">
                  <a16:creationId xmlns:a16="http://schemas.microsoft.com/office/drawing/2014/main" id="{3BCA9D9E-C72C-4751-BFA9-10B85CACE3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1">
              <a:extLst>
                <a:ext uri="{FF2B5EF4-FFF2-40B4-BE49-F238E27FC236}">
                  <a16:creationId xmlns:a16="http://schemas.microsoft.com/office/drawing/2014/main" id="{080C708C-69BF-441B-AB75-C98160ED06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2">
              <a:extLst>
                <a:ext uri="{FF2B5EF4-FFF2-40B4-BE49-F238E27FC236}">
                  <a16:creationId xmlns:a16="http://schemas.microsoft.com/office/drawing/2014/main" id="{3E79964E-F8F1-4763-8892-7BC3DAE306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3">
              <a:extLst>
                <a:ext uri="{FF2B5EF4-FFF2-40B4-BE49-F238E27FC236}">
                  <a16:creationId xmlns:a16="http://schemas.microsoft.com/office/drawing/2014/main" id="{FE09592A-FCC9-4AE5-BA0B-730C6F3BBE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4">
              <a:extLst>
                <a:ext uri="{FF2B5EF4-FFF2-40B4-BE49-F238E27FC236}">
                  <a16:creationId xmlns:a16="http://schemas.microsoft.com/office/drawing/2014/main" id="{96448994-820C-4BC1-ABF3-4579C6F99A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5">
              <a:extLst>
                <a:ext uri="{FF2B5EF4-FFF2-40B4-BE49-F238E27FC236}">
                  <a16:creationId xmlns:a16="http://schemas.microsoft.com/office/drawing/2014/main" id="{9BB0D192-565A-42B9-B292-CC032D71A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bg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6">
              <a:extLst>
                <a:ext uri="{FF2B5EF4-FFF2-40B4-BE49-F238E27FC236}">
                  <a16:creationId xmlns:a16="http://schemas.microsoft.com/office/drawing/2014/main" id="{6D1CA09C-5F40-4E92-A7E9-D1FCEE5128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bg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7">
              <a:extLst>
                <a:ext uri="{FF2B5EF4-FFF2-40B4-BE49-F238E27FC236}">
                  <a16:creationId xmlns:a16="http://schemas.microsoft.com/office/drawing/2014/main" id="{379F5AA5-2E14-4880-A5A6-07AEF2AD8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8">
              <a:extLst>
                <a:ext uri="{FF2B5EF4-FFF2-40B4-BE49-F238E27FC236}">
                  <a16:creationId xmlns:a16="http://schemas.microsoft.com/office/drawing/2014/main" id="{EF14BD32-D239-4DA3-98B3-7752073657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19">
              <a:extLst>
                <a:ext uri="{FF2B5EF4-FFF2-40B4-BE49-F238E27FC236}">
                  <a16:creationId xmlns:a16="http://schemas.microsoft.com/office/drawing/2014/main" id="{CF07B250-E5E4-4624-9BD7-8D513A67B7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0">
              <a:extLst>
                <a:ext uri="{FF2B5EF4-FFF2-40B4-BE49-F238E27FC236}">
                  <a16:creationId xmlns:a16="http://schemas.microsoft.com/office/drawing/2014/main" id="{BCC5D120-7C8C-4290-865C-4EE6E4F24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1">
              <a:extLst>
                <a:ext uri="{FF2B5EF4-FFF2-40B4-BE49-F238E27FC236}">
                  <a16:creationId xmlns:a16="http://schemas.microsoft.com/office/drawing/2014/main" id="{C24688C6-CAE5-4EF2-B2BA-A138DA0A24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2">
              <a:extLst>
                <a:ext uri="{FF2B5EF4-FFF2-40B4-BE49-F238E27FC236}">
                  <a16:creationId xmlns:a16="http://schemas.microsoft.com/office/drawing/2014/main" id="{6BD31099-7C13-4901-A04F-632B1CD846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3">
              <a:extLst>
                <a:ext uri="{FF2B5EF4-FFF2-40B4-BE49-F238E27FC236}">
                  <a16:creationId xmlns:a16="http://schemas.microsoft.com/office/drawing/2014/main" id="{679F5FF7-82B2-4033-8FBE-63170C9378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B4D6197-FAA9-4CDF-B857-EBC79174D37B}"/>
              </a:ext>
            </a:extLst>
          </p:cNvPr>
          <p:cNvSpPr/>
          <p:nvPr/>
        </p:nvSpPr>
        <p:spPr>
          <a:xfrm>
            <a:off x="251351" y="5199797"/>
            <a:ext cx="11306178" cy="789673"/>
          </a:xfrm>
          <a:prstGeom prst="rect">
            <a:avLst/>
          </a:prstGeom>
        </p:spPr>
        <p:txBody>
          <a:bodyPr vert="horz" lIns="228600" tIns="228600" rIns="228600" bIns="0" rtlCol="0" anchor="ctr">
            <a:noAutofit/>
          </a:bodyPr>
          <a:lstStyle/>
          <a:p>
            <a:pPr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b="1" spc="-15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Сравнительная</a:t>
            </a:r>
            <a:r>
              <a:rPr lang="en-US" sz="2800" b="1" spc="-1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spc="-15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характеристика</a:t>
            </a:r>
            <a:r>
              <a:rPr lang="en-US" sz="2800" b="1" spc="-1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spc="-15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принципов</a:t>
            </a:r>
            <a:r>
              <a:rPr lang="en-US" sz="2800" b="1" spc="-1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spc="-15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управления</a:t>
            </a:r>
            <a:r>
              <a:rPr lang="en-US" sz="2800" b="1" spc="-1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в РФ</a:t>
            </a:r>
            <a:r>
              <a:rPr lang="ru-RU" sz="2800" b="1" spc="-1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spc="-1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и </a:t>
            </a:r>
            <a:r>
              <a:rPr lang="en-US" sz="2800" b="1" spc="-15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зарубежных</a:t>
            </a:r>
            <a:r>
              <a:rPr lang="en-US" sz="2800" b="1" spc="-1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2800" b="1" spc="-15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странах</a:t>
            </a:r>
            <a:r>
              <a:rPr lang="en-US" sz="2800" b="1" spc="-1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(</a:t>
            </a:r>
            <a:r>
              <a:rPr lang="en-US" sz="2800" b="1" spc="-15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продолжение</a:t>
            </a:r>
            <a:r>
              <a:rPr lang="en-US" sz="2800" b="1" spc="-15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)</a:t>
            </a:r>
          </a:p>
        </p:txBody>
      </p:sp>
      <p:sp>
        <p:nvSpPr>
          <p:cNvPr id="61" name="Freeform: Shape 60">
            <a:extLst>
              <a:ext uri="{FF2B5EF4-FFF2-40B4-BE49-F238E27FC236}">
                <a16:creationId xmlns:a16="http://schemas.microsoft.com/office/drawing/2014/main" id="{A7795DFA-888F-47E2-B44E-DE1D3B3E46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5058957"/>
          </a:xfrm>
          <a:custGeom>
            <a:avLst/>
            <a:gdLst>
              <a:gd name="connsiteX0" fmla="*/ 0 w 12192000"/>
              <a:gd name="connsiteY0" fmla="*/ 0 h 5058957"/>
              <a:gd name="connsiteX1" fmla="*/ 12192000 w 12192000"/>
              <a:gd name="connsiteY1" fmla="*/ 0 h 5058957"/>
              <a:gd name="connsiteX2" fmla="*/ 12192000 w 12192000"/>
              <a:gd name="connsiteY2" fmla="*/ 259692 h 5058957"/>
              <a:gd name="connsiteX3" fmla="*/ 12192000 w 12192000"/>
              <a:gd name="connsiteY3" fmla="*/ 3542069 h 5058957"/>
              <a:gd name="connsiteX4" fmla="*/ 12192000 w 12192000"/>
              <a:gd name="connsiteY4" fmla="*/ 3734194 h 5058957"/>
              <a:gd name="connsiteX5" fmla="*/ 12192000 w 12192000"/>
              <a:gd name="connsiteY5" fmla="*/ 4710012 h 5058957"/>
              <a:gd name="connsiteX6" fmla="*/ 12113803 w 12192000"/>
              <a:gd name="connsiteY6" fmla="*/ 4718295 h 5058957"/>
              <a:gd name="connsiteX7" fmla="*/ 6753597 w 12192000"/>
              <a:gd name="connsiteY7" fmla="*/ 5041852 h 5058957"/>
              <a:gd name="connsiteX8" fmla="*/ 400746 w 12192000"/>
              <a:gd name="connsiteY8" fmla="*/ 4870509 h 5058957"/>
              <a:gd name="connsiteX9" fmla="*/ 0 w 12192000"/>
              <a:gd name="connsiteY9" fmla="*/ 4833533 h 5058957"/>
              <a:gd name="connsiteX10" fmla="*/ 0 w 12192000"/>
              <a:gd name="connsiteY10" fmla="*/ 3734194 h 5058957"/>
              <a:gd name="connsiteX11" fmla="*/ 0 w 12192000"/>
              <a:gd name="connsiteY11" fmla="*/ 3542069 h 5058957"/>
              <a:gd name="connsiteX12" fmla="*/ 0 w 12192000"/>
              <a:gd name="connsiteY12" fmla="*/ 259692 h 5058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92000" h="5058957">
                <a:moveTo>
                  <a:pt x="0" y="0"/>
                </a:moveTo>
                <a:lnTo>
                  <a:pt x="12192000" y="0"/>
                </a:lnTo>
                <a:lnTo>
                  <a:pt x="12192000" y="259692"/>
                </a:lnTo>
                <a:lnTo>
                  <a:pt x="12192000" y="3542069"/>
                </a:lnTo>
                <a:lnTo>
                  <a:pt x="12192000" y="3734194"/>
                </a:lnTo>
                <a:lnTo>
                  <a:pt x="12192000" y="4710012"/>
                </a:lnTo>
                <a:lnTo>
                  <a:pt x="12113803" y="4718295"/>
                </a:lnTo>
                <a:cubicBezTo>
                  <a:pt x="10139508" y="4916244"/>
                  <a:pt x="8237152" y="5009247"/>
                  <a:pt x="6753597" y="5041852"/>
                </a:cubicBezTo>
                <a:cubicBezTo>
                  <a:pt x="4940362" y="5081701"/>
                  <a:pt x="2657278" y="5062371"/>
                  <a:pt x="400746" y="4870509"/>
                </a:cubicBezTo>
                <a:lnTo>
                  <a:pt x="0" y="4833533"/>
                </a:lnTo>
                <a:lnTo>
                  <a:pt x="0" y="3734194"/>
                </a:lnTo>
                <a:lnTo>
                  <a:pt x="0" y="3542069"/>
                </a:lnTo>
                <a:lnTo>
                  <a:pt x="0" y="259692"/>
                </a:lnTo>
                <a:close/>
              </a:path>
            </a:pathLst>
          </a:custGeom>
          <a:solidFill>
            <a:schemeClr val="bg1"/>
          </a:solidFill>
          <a:ln w="444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4C2FEBC0-9087-4C91-94D0-258C6CC02A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8055694"/>
              </p:ext>
            </p:extLst>
          </p:nvPr>
        </p:nvGraphicFramePr>
        <p:xfrm>
          <a:off x="643467" y="790486"/>
          <a:ext cx="10914062" cy="390144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722819">
                  <a:extLst>
                    <a:ext uri="{9D8B030D-6E8A-4147-A177-3AD203B41FA5}">
                      <a16:colId xmlns:a16="http://schemas.microsoft.com/office/drawing/2014/main" val="3402039651"/>
                    </a:ext>
                  </a:extLst>
                </a:gridCol>
                <a:gridCol w="5505613">
                  <a:extLst>
                    <a:ext uri="{9D8B030D-6E8A-4147-A177-3AD203B41FA5}">
                      <a16:colId xmlns:a16="http://schemas.microsoft.com/office/drawing/2014/main" val="2314630271"/>
                    </a:ext>
                  </a:extLst>
                </a:gridCol>
                <a:gridCol w="4685630">
                  <a:extLst>
                    <a:ext uri="{9D8B030D-6E8A-4147-A177-3AD203B41FA5}">
                      <a16:colId xmlns:a16="http://schemas.microsoft.com/office/drawing/2014/main" val="3396449144"/>
                    </a:ext>
                  </a:extLst>
                </a:gridCol>
              </a:tblGrid>
              <a:tr h="24202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№ п/п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608" marR="4860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Практика зарубежных стран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608" marR="48608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Отечественная практика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608" marR="48608" marT="0" marB="0" anchor="ctr"/>
                </a:tc>
                <a:extLst>
                  <a:ext uri="{0D108BD9-81ED-4DB2-BD59-A6C34878D82A}">
                    <a16:rowId xmlns:a16="http://schemas.microsoft.com/office/drawing/2014/main" val="4152513839"/>
                  </a:ext>
                </a:extLst>
              </a:tr>
              <a:tr h="6661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7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22" marR="4402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effectLst/>
                        </a:rPr>
                        <a:t>Расширенная ответственность производителя за утилизацию продукции, потерявшей потребительские свойства, установленная на законодательном уровне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22" marR="4402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Законодательно не регулируется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22" marR="44022" marT="0" marB="0" anchor="ctr"/>
                </a:tc>
                <a:extLst>
                  <a:ext uri="{0D108BD9-81ED-4DB2-BD59-A6C34878D82A}">
                    <a16:rowId xmlns:a16="http://schemas.microsoft.com/office/drawing/2014/main" val="3697947394"/>
                  </a:ext>
                </a:extLst>
              </a:tr>
              <a:tr h="4541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8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22" marR="4402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effectLst/>
                        </a:rPr>
                        <a:t>Господдержка вовлечения отходов во вторичный оборот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22" marR="4402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На стадии формирования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22" marR="44022" marT="0" marB="0" anchor="ctr"/>
                </a:tc>
                <a:extLst>
                  <a:ext uri="{0D108BD9-81ED-4DB2-BD59-A6C34878D82A}">
                    <a16:rowId xmlns:a16="http://schemas.microsoft.com/office/drawing/2014/main" val="2917108568"/>
                  </a:ext>
                </a:extLst>
              </a:tr>
              <a:tr h="24202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22" marR="4402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effectLst/>
                        </a:rPr>
                        <a:t>Норма содержания отхода в продукции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22" marR="4402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Законодательно не регулируется</a:t>
                      </a:r>
                    </a:p>
                  </a:txBody>
                  <a:tcPr marL="44022" marR="44022" marT="0" marB="0" anchor="ctr"/>
                </a:tc>
                <a:extLst>
                  <a:ext uri="{0D108BD9-81ED-4DB2-BD59-A6C34878D82A}">
                    <a16:rowId xmlns:a16="http://schemas.microsoft.com/office/drawing/2014/main" val="2764128315"/>
                  </a:ext>
                </a:extLst>
              </a:tr>
              <a:tr h="4541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22" marR="4402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effectLst/>
                        </a:rPr>
                        <a:t>Ограничение в использовании материалов и сырья, при возможность повторного использования отходов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22" marR="4402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Законодательно не регулируется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 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22" marR="44022" marT="0" marB="0" anchor="ctr"/>
                </a:tc>
                <a:extLst>
                  <a:ext uri="{0D108BD9-81ED-4DB2-BD59-A6C34878D82A}">
                    <a16:rowId xmlns:a16="http://schemas.microsoft.com/office/drawing/2014/main" val="4274519850"/>
                  </a:ext>
                </a:extLst>
              </a:tr>
              <a:tr h="4541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22" marR="4402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effectLst/>
                        </a:rPr>
                        <a:t>Выдача кредитов на льготных условиях на деятельность в сфере по обращению с отходами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22" marR="4402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На стадии разработки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22" marR="44022" marT="0" marB="0" anchor="ctr"/>
                </a:tc>
                <a:extLst>
                  <a:ext uri="{0D108BD9-81ED-4DB2-BD59-A6C34878D82A}">
                    <a16:rowId xmlns:a16="http://schemas.microsoft.com/office/drawing/2014/main" val="4155185911"/>
                  </a:ext>
                </a:extLst>
              </a:tr>
              <a:tr h="6661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22" marR="4402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>
                          <a:effectLst/>
                        </a:rPr>
                        <a:t>Регулирование деятельности по обращению с отходами за счет штрафных санкций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22" marR="4402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Штрафные санкции законодательно предусмотрены, но практика показывает, что они не несут регулирующего воздействия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22" marR="44022" marT="0" marB="0" anchor="ctr"/>
                </a:tc>
                <a:extLst>
                  <a:ext uri="{0D108BD9-81ED-4DB2-BD59-A6C34878D82A}">
                    <a16:rowId xmlns:a16="http://schemas.microsoft.com/office/drawing/2014/main" val="4129084717"/>
                  </a:ext>
                </a:extLst>
              </a:tr>
              <a:tr h="45410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13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22" marR="4402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kern="1200" dirty="0">
                          <a:effectLst/>
                        </a:rPr>
                        <a:t>Наличие льготного налогообложения для предприятий, занимающихся детальностью по обращению с отходами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22" marR="44022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Законодательно не регулируется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 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022" marR="44022" marT="0" marB="0" anchor="ctr"/>
                </a:tc>
                <a:extLst>
                  <a:ext uri="{0D108BD9-81ED-4DB2-BD59-A6C34878D82A}">
                    <a16:rowId xmlns:a16="http://schemas.microsoft.com/office/drawing/2014/main" val="1838209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13480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CCD3FFC-16A8-4611-9B7A-76AE7016BBFB}"/>
              </a:ext>
            </a:extLst>
          </p:cNvPr>
          <p:cNvSpPr/>
          <p:nvPr/>
        </p:nvSpPr>
        <p:spPr>
          <a:xfrm>
            <a:off x="0" y="0"/>
            <a:ext cx="12192000" cy="973832"/>
          </a:xfrm>
          <a:prstGeom prst="rect">
            <a:avLst/>
          </a:prstGeom>
          <a:solidFill>
            <a:srgbClr val="454545"/>
          </a:solidFill>
          <a:ln>
            <a:solidFill>
              <a:srgbClr val="45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909192" y="0"/>
            <a:ext cx="8229600" cy="1143000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Текущая ситуация в РФ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70614582"/>
              </p:ext>
            </p:extLst>
          </p:nvPr>
        </p:nvGraphicFramePr>
        <p:xfrm>
          <a:off x="3838348" y="118537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56480323"/>
              </p:ext>
            </p:extLst>
          </p:nvPr>
        </p:nvGraphicFramePr>
        <p:xfrm>
          <a:off x="1847528" y="4301022"/>
          <a:ext cx="4276820" cy="21671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5492323"/>
              </p:ext>
            </p:extLst>
          </p:nvPr>
        </p:nvGraphicFramePr>
        <p:xfrm>
          <a:off x="6096001" y="4229014"/>
          <a:ext cx="4272129" cy="22391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847528" y="4123757"/>
            <a:ext cx="4248472" cy="228661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6280897" y="4123757"/>
            <a:ext cx="4248472" cy="23042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772944" y="1227909"/>
            <a:ext cx="4464496" cy="266214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8080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>
            <a:extLst>
              <a:ext uri="{FF2B5EF4-FFF2-40B4-BE49-F238E27FC236}">
                <a16:creationId xmlns:a16="http://schemas.microsoft.com/office/drawing/2014/main" id="{17C4610E-9C18-467B-BF10-BE6A974CC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41" name="Freeform 5">
              <a:extLst>
                <a:ext uri="{FF2B5EF4-FFF2-40B4-BE49-F238E27FC236}">
                  <a16:creationId xmlns:a16="http://schemas.microsoft.com/office/drawing/2014/main" id="{296DF307-344E-4E9B-A7AA-8139E450D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6">
              <a:extLst>
                <a:ext uri="{FF2B5EF4-FFF2-40B4-BE49-F238E27FC236}">
                  <a16:creationId xmlns:a16="http://schemas.microsoft.com/office/drawing/2014/main" id="{E263CC2D-ACFB-4EB3-ADF9-CD82BC8422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7">
              <a:extLst>
                <a:ext uri="{FF2B5EF4-FFF2-40B4-BE49-F238E27FC236}">
                  <a16:creationId xmlns:a16="http://schemas.microsoft.com/office/drawing/2014/main" id="{C5366E2F-9BA0-485A-B1CA-A5E6E2E37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8">
              <a:extLst>
                <a:ext uri="{FF2B5EF4-FFF2-40B4-BE49-F238E27FC236}">
                  <a16:creationId xmlns:a16="http://schemas.microsoft.com/office/drawing/2014/main" id="{1803051E-7C26-4F53-8293-B4EAED4212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9">
              <a:extLst>
                <a:ext uri="{FF2B5EF4-FFF2-40B4-BE49-F238E27FC236}">
                  <a16:creationId xmlns:a16="http://schemas.microsoft.com/office/drawing/2014/main" id="{D10888CD-E496-4116-9C45-CF4F17ADE6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0">
              <a:extLst>
                <a:ext uri="{FF2B5EF4-FFF2-40B4-BE49-F238E27FC236}">
                  <a16:creationId xmlns:a16="http://schemas.microsoft.com/office/drawing/2014/main" id="{0A42DA8F-DA3D-43E9-A184-E0F6C133A1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1">
              <a:extLst>
                <a:ext uri="{FF2B5EF4-FFF2-40B4-BE49-F238E27FC236}">
                  <a16:creationId xmlns:a16="http://schemas.microsoft.com/office/drawing/2014/main" id="{473EAD31-7AA3-49B7-ADD6-C13FF0F14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2">
              <a:extLst>
                <a:ext uri="{FF2B5EF4-FFF2-40B4-BE49-F238E27FC236}">
                  <a16:creationId xmlns:a16="http://schemas.microsoft.com/office/drawing/2014/main" id="{2BBB7CDF-BA2E-451F-9201-CF2B6FEAEA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3">
              <a:extLst>
                <a:ext uri="{FF2B5EF4-FFF2-40B4-BE49-F238E27FC236}">
                  <a16:creationId xmlns:a16="http://schemas.microsoft.com/office/drawing/2014/main" id="{84809EF2-CD0D-4BC3-ABC7-E7E312A1D7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4">
              <a:extLst>
                <a:ext uri="{FF2B5EF4-FFF2-40B4-BE49-F238E27FC236}">
                  <a16:creationId xmlns:a16="http://schemas.microsoft.com/office/drawing/2014/main" id="{11D2D6C5-637B-4AFE-97F4-D4E48A6134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5">
              <a:extLst>
                <a:ext uri="{FF2B5EF4-FFF2-40B4-BE49-F238E27FC236}">
                  <a16:creationId xmlns:a16="http://schemas.microsoft.com/office/drawing/2014/main" id="{F841B2C5-57F5-4FE6-B4D4-EBB3F30881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6">
              <a:extLst>
                <a:ext uri="{FF2B5EF4-FFF2-40B4-BE49-F238E27FC236}">
                  <a16:creationId xmlns:a16="http://schemas.microsoft.com/office/drawing/2014/main" id="{B4822A39-2A52-4B2C-9319-BEFC526DB0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7">
              <a:extLst>
                <a:ext uri="{FF2B5EF4-FFF2-40B4-BE49-F238E27FC236}">
                  <a16:creationId xmlns:a16="http://schemas.microsoft.com/office/drawing/2014/main" id="{4E469692-E783-4950-8DEC-3A1FD3978B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8">
              <a:extLst>
                <a:ext uri="{FF2B5EF4-FFF2-40B4-BE49-F238E27FC236}">
                  <a16:creationId xmlns:a16="http://schemas.microsoft.com/office/drawing/2014/main" id="{012909CD-3254-41E5-B8BB-0F2D7CE0D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19">
              <a:extLst>
                <a:ext uri="{FF2B5EF4-FFF2-40B4-BE49-F238E27FC236}">
                  <a16:creationId xmlns:a16="http://schemas.microsoft.com/office/drawing/2014/main" id="{93E7648E-861E-4503-AEDC-56C4EC5072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0">
              <a:extLst>
                <a:ext uri="{FF2B5EF4-FFF2-40B4-BE49-F238E27FC236}">
                  <a16:creationId xmlns:a16="http://schemas.microsoft.com/office/drawing/2014/main" id="{F9C72257-EBD0-4D1C-A32C-D846446872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1">
              <a:extLst>
                <a:ext uri="{FF2B5EF4-FFF2-40B4-BE49-F238E27FC236}">
                  <a16:creationId xmlns:a16="http://schemas.microsoft.com/office/drawing/2014/main" id="{87BB2CBB-9C22-4E28-AB86-DC92AEE2DB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2">
              <a:extLst>
                <a:ext uri="{FF2B5EF4-FFF2-40B4-BE49-F238E27FC236}">
                  <a16:creationId xmlns:a16="http://schemas.microsoft.com/office/drawing/2014/main" id="{F85B3053-8D9F-410A-80C2-7960DDEA6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3">
              <a:extLst>
                <a:ext uri="{FF2B5EF4-FFF2-40B4-BE49-F238E27FC236}">
                  <a16:creationId xmlns:a16="http://schemas.microsoft.com/office/drawing/2014/main" id="{E8FF5DA7-6E72-41F1-A54C-EAF440A274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A899734C-500F-4274-9854-8BFA14A1D7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FF07BF51-2934-47AD-A415-7400882F14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62">
              <a:extLst>
                <a:ext uri="{FF2B5EF4-FFF2-40B4-BE49-F238E27FC236}">
                  <a16:creationId xmlns:a16="http://schemas.microsoft.com/office/drawing/2014/main" id="{DD6E3DF0-EDC0-458B-9C5B-911814F0A6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5D0824B1-47C9-4504-99FB-CB15051979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66" name="Rectangle 65">
            <a:extLst>
              <a:ext uri="{FF2B5EF4-FFF2-40B4-BE49-F238E27FC236}">
                <a16:creationId xmlns:a16="http://schemas.microsoft.com/office/drawing/2014/main" id="{A3BAF07C-C39E-42EB-BB22-8D46691D97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3061" cy="686920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8" name="Group 67">
            <a:extLst>
              <a:ext uri="{FF2B5EF4-FFF2-40B4-BE49-F238E27FC236}">
                <a16:creationId xmlns:a16="http://schemas.microsoft.com/office/drawing/2014/main" id="{D8E9CF54-0466-4261-9E62-0249E60E18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69" name="Freeform 5">
              <a:extLst>
                <a:ext uri="{FF2B5EF4-FFF2-40B4-BE49-F238E27FC236}">
                  <a16:creationId xmlns:a16="http://schemas.microsoft.com/office/drawing/2014/main" id="{33E32106-E8B1-4F76-9EE6-58537738A3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0" name="Freeform 6">
              <a:extLst>
                <a:ext uri="{FF2B5EF4-FFF2-40B4-BE49-F238E27FC236}">
                  <a16:creationId xmlns:a16="http://schemas.microsoft.com/office/drawing/2014/main" id="{C32C2C46-A045-44FB-8A74-5EBD650C27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1" name="Freeform 7">
              <a:extLst>
                <a:ext uri="{FF2B5EF4-FFF2-40B4-BE49-F238E27FC236}">
                  <a16:creationId xmlns:a16="http://schemas.microsoft.com/office/drawing/2014/main" id="{6A76F79C-6683-4940-BCF7-4BCCCEE40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2" name="Freeform 8">
              <a:extLst>
                <a:ext uri="{FF2B5EF4-FFF2-40B4-BE49-F238E27FC236}">
                  <a16:creationId xmlns:a16="http://schemas.microsoft.com/office/drawing/2014/main" id="{FF4675A3-6D07-4B1F-9BFC-AEBEA1AD06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3" name="Freeform 9">
              <a:extLst>
                <a:ext uri="{FF2B5EF4-FFF2-40B4-BE49-F238E27FC236}">
                  <a16:creationId xmlns:a16="http://schemas.microsoft.com/office/drawing/2014/main" id="{765E127A-B6B7-4B1D-B7BD-6C8C969D29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4" name="Freeform 10">
              <a:extLst>
                <a:ext uri="{FF2B5EF4-FFF2-40B4-BE49-F238E27FC236}">
                  <a16:creationId xmlns:a16="http://schemas.microsoft.com/office/drawing/2014/main" id="{3BCA9D9E-C72C-4751-BFA9-10B85CACE3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5" name="Freeform 11">
              <a:extLst>
                <a:ext uri="{FF2B5EF4-FFF2-40B4-BE49-F238E27FC236}">
                  <a16:creationId xmlns:a16="http://schemas.microsoft.com/office/drawing/2014/main" id="{080C708C-69BF-441B-AB75-C98160ED06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12">
              <a:extLst>
                <a:ext uri="{FF2B5EF4-FFF2-40B4-BE49-F238E27FC236}">
                  <a16:creationId xmlns:a16="http://schemas.microsoft.com/office/drawing/2014/main" id="{3E79964E-F8F1-4763-8892-7BC3DAE306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13">
              <a:extLst>
                <a:ext uri="{FF2B5EF4-FFF2-40B4-BE49-F238E27FC236}">
                  <a16:creationId xmlns:a16="http://schemas.microsoft.com/office/drawing/2014/main" id="{FE09592A-FCC9-4AE5-BA0B-730C6F3BBE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14">
              <a:extLst>
                <a:ext uri="{FF2B5EF4-FFF2-40B4-BE49-F238E27FC236}">
                  <a16:creationId xmlns:a16="http://schemas.microsoft.com/office/drawing/2014/main" id="{96448994-820C-4BC1-ABF3-4579C6F99A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15">
              <a:extLst>
                <a:ext uri="{FF2B5EF4-FFF2-40B4-BE49-F238E27FC236}">
                  <a16:creationId xmlns:a16="http://schemas.microsoft.com/office/drawing/2014/main" id="{9BB0D192-565A-42B9-B292-CC032D71A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bg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6">
              <a:extLst>
                <a:ext uri="{FF2B5EF4-FFF2-40B4-BE49-F238E27FC236}">
                  <a16:creationId xmlns:a16="http://schemas.microsoft.com/office/drawing/2014/main" id="{6D1CA09C-5F40-4E92-A7E9-D1FCEE5128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bg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7">
              <a:extLst>
                <a:ext uri="{FF2B5EF4-FFF2-40B4-BE49-F238E27FC236}">
                  <a16:creationId xmlns:a16="http://schemas.microsoft.com/office/drawing/2014/main" id="{379F5AA5-2E14-4880-A5A6-07AEF2AD8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8">
              <a:extLst>
                <a:ext uri="{FF2B5EF4-FFF2-40B4-BE49-F238E27FC236}">
                  <a16:creationId xmlns:a16="http://schemas.microsoft.com/office/drawing/2014/main" id="{EF14BD32-D239-4DA3-98B3-7752073657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9">
              <a:extLst>
                <a:ext uri="{FF2B5EF4-FFF2-40B4-BE49-F238E27FC236}">
                  <a16:creationId xmlns:a16="http://schemas.microsoft.com/office/drawing/2014/main" id="{CF07B250-E5E4-4624-9BD7-8D513A67B7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20">
              <a:extLst>
                <a:ext uri="{FF2B5EF4-FFF2-40B4-BE49-F238E27FC236}">
                  <a16:creationId xmlns:a16="http://schemas.microsoft.com/office/drawing/2014/main" id="{BCC5D120-7C8C-4290-865C-4EE6E4F24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21">
              <a:extLst>
                <a:ext uri="{FF2B5EF4-FFF2-40B4-BE49-F238E27FC236}">
                  <a16:creationId xmlns:a16="http://schemas.microsoft.com/office/drawing/2014/main" id="{C24688C6-CAE5-4EF2-B2BA-A138DA0A24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22">
              <a:extLst>
                <a:ext uri="{FF2B5EF4-FFF2-40B4-BE49-F238E27FC236}">
                  <a16:creationId xmlns:a16="http://schemas.microsoft.com/office/drawing/2014/main" id="{6BD31099-7C13-4901-A04F-632B1CD846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23">
              <a:extLst>
                <a:ext uri="{FF2B5EF4-FFF2-40B4-BE49-F238E27FC236}">
                  <a16:creationId xmlns:a16="http://schemas.microsoft.com/office/drawing/2014/main" id="{679F5FF7-82B2-4033-8FBE-63170C9378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6D0781-DDB5-4A42-BEBA-173C0128AE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8425" y="5199797"/>
            <a:ext cx="9435152" cy="789673"/>
          </a:xfrm>
        </p:spPr>
        <p:txBody>
          <a:bodyPr vert="horz" lIns="228600" tIns="228600" rIns="228600" bIns="0" rtlCol="0" anchor="ctr">
            <a:normAutofit/>
          </a:bodyPr>
          <a:lstStyle/>
          <a:p>
            <a:pPr>
              <a:lnSpc>
                <a:spcPct val="80000"/>
              </a:lnSpc>
            </a:pPr>
            <a:r>
              <a:rPr lang="en-US">
                <a:solidFill>
                  <a:schemeClr val="bg1"/>
                </a:solidFill>
              </a:rPr>
              <a:t>Структура шинного рынка в РФ</a:t>
            </a:r>
          </a:p>
        </p:txBody>
      </p:sp>
      <p:sp>
        <p:nvSpPr>
          <p:cNvPr id="89" name="Freeform: Shape 88">
            <a:extLst>
              <a:ext uri="{FF2B5EF4-FFF2-40B4-BE49-F238E27FC236}">
                <a16:creationId xmlns:a16="http://schemas.microsoft.com/office/drawing/2014/main" id="{A7795DFA-888F-47E2-B44E-DE1D3B3E46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5058957"/>
          </a:xfrm>
          <a:custGeom>
            <a:avLst/>
            <a:gdLst>
              <a:gd name="connsiteX0" fmla="*/ 0 w 12192000"/>
              <a:gd name="connsiteY0" fmla="*/ 0 h 5058957"/>
              <a:gd name="connsiteX1" fmla="*/ 12192000 w 12192000"/>
              <a:gd name="connsiteY1" fmla="*/ 0 h 5058957"/>
              <a:gd name="connsiteX2" fmla="*/ 12192000 w 12192000"/>
              <a:gd name="connsiteY2" fmla="*/ 259692 h 5058957"/>
              <a:gd name="connsiteX3" fmla="*/ 12192000 w 12192000"/>
              <a:gd name="connsiteY3" fmla="*/ 3542069 h 5058957"/>
              <a:gd name="connsiteX4" fmla="*/ 12192000 w 12192000"/>
              <a:gd name="connsiteY4" fmla="*/ 3734194 h 5058957"/>
              <a:gd name="connsiteX5" fmla="*/ 12192000 w 12192000"/>
              <a:gd name="connsiteY5" fmla="*/ 4710012 h 5058957"/>
              <a:gd name="connsiteX6" fmla="*/ 12113803 w 12192000"/>
              <a:gd name="connsiteY6" fmla="*/ 4718295 h 5058957"/>
              <a:gd name="connsiteX7" fmla="*/ 6753597 w 12192000"/>
              <a:gd name="connsiteY7" fmla="*/ 5041852 h 5058957"/>
              <a:gd name="connsiteX8" fmla="*/ 400746 w 12192000"/>
              <a:gd name="connsiteY8" fmla="*/ 4870509 h 5058957"/>
              <a:gd name="connsiteX9" fmla="*/ 0 w 12192000"/>
              <a:gd name="connsiteY9" fmla="*/ 4833533 h 5058957"/>
              <a:gd name="connsiteX10" fmla="*/ 0 w 12192000"/>
              <a:gd name="connsiteY10" fmla="*/ 3734194 h 5058957"/>
              <a:gd name="connsiteX11" fmla="*/ 0 w 12192000"/>
              <a:gd name="connsiteY11" fmla="*/ 3542069 h 5058957"/>
              <a:gd name="connsiteX12" fmla="*/ 0 w 12192000"/>
              <a:gd name="connsiteY12" fmla="*/ 259692 h 5058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92000" h="5058957">
                <a:moveTo>
                  <a:pt x="0" y="0"/>
                </a:moveTo>
                <a:lnTo>
                  <a:pt x="12192000" y="0"/>
                </a:lnTo>
                <a:lnTo>
                  <a:pt x="12192000" y="259692"/>
                </a:lnTo>
                <a:lnTo>
                  <a:pt x="12192000" y="3542069"/>
                </a:lnTo>
                <a:lnTo>
                  <a:pt x="12192000" y="3734194"/>
                </a:lnTo>
                <a:lnTo>
                  <a:pt x="12192000" y="4710012"/>
                </a:lnTo>
                <a:lnTo>
                  <a:pt x="12113803" y="4718295"/>
                </a:lnTo>
                <a:cubicBezTo>
                  <a:pt x="10139508" y="4916244"/>
                  <a:pt x="8237152" y="5009247"/>
                  <a:pt x="6753597" y="5041852"/>
                </a:cubicBezTo>
                <a:cubicBezTo>
                  <a:pt x="4940362" y="5081701"/>
                  <a:pt x="2657278" y="5062371"/>
                  <a:pt x="400746" y="4870509"/>
                </a:cubicBezTo>
                <a:lnTo>
                  <a:pt x="0" y="4833533"/>
                </a:lnTo>
                <a:lnTo>
                  <a:pt x="0" y="3734194"/>
                </a:lnTo>
                <a:lnTo>
                  <a:pt x="0" y="3542069"/>
                </a:lnTo>
                <a:lnTo>
                  <a:pt x="0" y="259692"/>
                </a:lnTo>
                <a:close/>
              </a:path>
            </a:pathLst>
          </a:custGeom>
          <a:solidFill>
            <a:schemeClr val="bg1"/>
          </a:solidFill>
          <a:ln w="444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C4A2E257-003E-4C5E-9728-EC8166A109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705134" y="598653"/>
            <a:ext cx="7239492" cy="4127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6768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17C4610E-9C18-467B-BF10-BE6A974CC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10" name="Freeform 5">
              <a:extLst>
                <a:ext uri="{FF2B5EF4-FFF2-40B4-BE49-F238E27FC236}">
                  <a16:creationId xmlns:a16="http://schemas.microsoft.com/office/drawing/2014/main" id="{296DF307-344E-4E9B-A7AA-8139E450D1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E263CC2D-ACFB-4EB3-ADF9-CD82BC8422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id="{C5366E2F-9BA0-485A-B1CA-A5E6E2E379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3" name="Freeform 8">
              <a:extLst>
                <a:ext uri="{FF2B5EF4-FFF2-40B4-BE49-F238E27FC236}">
                  <a16:creationId xmlns:a16="http://schemas.microsoft.com/office/drawing/2014/main" id="{1803051E-7C26-4F53-8293-B4EAED4212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" name="Freeform 9">
              <a:extLst>
                <a:ext uri="{FF2B5EF4-FFF2-40B4-BE49-F238E27FC236}">
                  <a16:creationId xmlns:a16="http://schemas.microsoft.com/office/drawing/2014/main" id="{D10888CD-E496-4116-9C45-CF4F17ADE6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id="{0A42DA8F-DA3D-43E9-A184-E0F6C133A1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11">
              <a:extLst>
                <a:ext uri="{FF2B5EF4-FFF2-40B4-BE49-F238E27FC236}">
                  <a16:creationId xmlns:a16="http://schemas.microsoft.com/office/drawing/2014/main" id="{473EAD31-7AA3-49B7-ADD6-C13FF0F14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12">
              <a:extLst>
                <a:ext uri="{FF2B5EF4-FFF2-40B4-BE49-F238E27FC236}">
                  <a16:creationId xmlns:a16="http://schemas.microsoft.com/office/drawing/2014/main" id="{2BBB7CDF-BA2E-451F-9201-CF2B6FEAEA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3">
              <a:extLst>
                <a:ext uri="{FF2B5EF4-FFF2-40B4-BE49-F238E27FC236}">
                  <a16:creationId xmlns:a16="http://schemas.microsoft.com/office/drawing/2014/main" id="{84809EF2-CD0D-4BC3-ABC7-E7E312A1D7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4">
              <a:extLst>
                <a:ext uri="{FF2B5EF4-FFF2-40B4-BE49-F238E27FC236}">
                  <a16:creationId xmlns:a16="http://schemas.microsoft.com/office/drawing/2014/main" id="{11D2D6C5-637B-4AFE-97F4-D4E48A6134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5">
              <a:extLst>
                <a:ext uri="{FF2B5EF4-FFF2-40B4-BE49-F238E27FC236}">
                  <a16:creationId xmlns:a16="http://schemas.microsoft.com/office/drawing/2014/main" id="{F841B2C5-57F5-4FE6-B4D4-EBB3F30881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6">
              <a:extLst>
                <a:ext uri="{FF2B5EF4-FFF2-40B4-BE49-F238E27FC236}">
                  <a16:creationId xmlns:a16="http://schemas.microsoft.com/office/drawing/2014/main" id="{B4822A39-2A52-4B2C-9319-BEFC526DB0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7">
              <a:extLst>
                <a:ext uri="{FF2B5EF4-FFF2-40B4-BE49-F238E27FC236}">
                  <a16:creationId xmlns:a16="http://schemas.microsoft.com/office/drawing/2014/main" id="{4E469692-E783-4950-8DEC-3A1FD3978B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8">
              <a:extLst>
                <a:ext uri="{FF2B5EF4-FFF2-40B4-BE49-F238E27FC236}">
                  <a16:creationId xmlns:a16="http://schemas.microsoft.com/office/drawing/2014/main" id="{012909CD-3254-41E5-B8BB-0F2D7CE0D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19">
              <a:extLst>
                <a:ext uri="{FF2B5EF4-FFF2-40B4-BE49-F238E27FC236}">
                  <a16:creationId xmlns:a16="http://schemas.microsoft.com/office/drawing/2014/main" id="{93E7648E-861E-4503-AEDC-56C4EC5072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20">
              <a:extLst>
                <a:ext uri="{FF2B5EF4-FFF2-40B4-BE49-F238E27FC236}">
                  <a16:creationId xmlns:a16="http://schemas.microsoft.com/office/drawing/2014/main" id="{F9C72257-EBD0-4D1C-A32C-D846446872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21">
              <a:extLst>
                <a:ext uri="{FF2B5EF4-FFF2-40B4-BE49-F238E27FC236}">
                  <a16:creationId xmlns:a16="http://schemas.microsoft.com/office/drawing/2014/main" id="{87BB2CBB-9C22-4E28-AB86-DC92AEE2DB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22">
              <a:extLst>
                <a:ext uri="{FF2B5EF4-FFF2-40B4-BE49-F238E27FC236}">
                  <a16:creationId xmlns:a16="http://schemas.microsoft.com/office/drawing/2014/main" id="{F85B3053-8D9F-410A-80C2-7960DDEA6A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23">
              <a:extLst>
                <a:ext uri="{FF2B5EF4-FFF2-40B4-BE49-F238E27FC236}">
                  <a16:creationId xmlns:a16="http://schemas.microsoft.com/office/drawing/2014/main" id="{E8FF5DA7-6E72-41F1-A54C-EAF440A274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A899734C-500F-4274-9854-8BFA14A1D7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FF07BF51-2934-47AD-A415-7400882F14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DD6E3DF0-EDC0-458B-9C5B-911814F0A6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5D0824B1-47C9-4504-99FB-CB15051979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A3BAF07C-C39E-42EB-BB22-8D46691D97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12193061" cy="686920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D8E9CF54-0466-4261-9E62-0249E60E18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38" name="Freeform 5">
              <a:extLst>
                <a:ext uri="{FF2B5EF4-FFF2-40B4-BE49-F238E27FC236}">
                  <a16:creationId xmlns:a16="http://schemas.microsoft.com/office/drawing/2014/main" id="{33E32106-E8B1-4F76-9EE6-58537738A3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>
              <a:extLst>
                <a:ext uri="{FF2B5EF4-FFF2-40B4-BE49-F238E27FC236}">
                  <a16:creationId xmlns:a16="http://schemas.microsoft.com/office/drawing/2014/main" id="{C32C2C46-A045-44FB-8A74-5EBD650C27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>
              <a:extLst>
                <a:ext uri="{FF2B5EF4-FFF2-40B4-BE49-F238E27FC236}">
                  <a16:creationId xmlns:a16="http://schemas.microsoft.com/office/drawing/2014/main" id="{6A76F79C-6683-4940-BCF7-4BCCCEE406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>
              <a:extLst>
                <a:ext uri="{FF2B5EF4-FFF2-40B4-BE49-F238E27FC236}">
                  <a16:creationId xmlns:a16="http://schemas.microsoft.com/office/drawing/2014/main" id="{FF4675A3-6D07-4B1F-9BFC-AEBEA1AD06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>
              <a:extLst>
                <a:ext uri="{FF2B5EF4-FFF2-40B4-BE49-F238E27FC236}">
                  <a16:creationId xmlns:a16="http://schemas.microsoft.com/office/drawing/2014/main" id="{765E127A-B6B7-4B1D-B7BD-6C8C969D29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>
              <a:extLst>
                <a:ext uri="{FF2B5EF4-FFF2-40B4-BE49-F238E27FC236}">
                  <a16:creationId xmlns:a16="http://schemas.microsoft.com/office/drawing/2014/main" id="{3BCA9D9E-C72C-4751-BFA9-10B85CACE3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>
              <a:extLst>
                <a:ext uri="{FF2B5EF4-FFF2-40B4-BE49-F238E27FC236}">
                  <a16:creationId xmlns:a16="http://schemas.microsoft.com/office/drawing/2014/main" id="{080C708C-69BF-441B-AB75-C98160ED06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>
              <a:extLst>
                <a:ext uri="{FF2B5EF4-FFF2-40B4-BE49-F238E27FC236}">
                  <a16:creationId xmlns:a16="http://schemas.microsoft.com/office/drawing/2014/main" id="{3E79964E-F8F1-4763-8892-7BC3DAE306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>
              <a:extLst>
                <a:ext uri="{FF2B5EF4-FFF2-40B4-BE49-F238E27FC236}">
                  <a16:creationId xmlns:a16="http://schemas.microsoft.com/office/drawing/2014/main" id="{FE09592A-FCC9-4AE5-BA0B-730C6F3BBE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>
              <a:extLst>
                <a:ext uri="{FF2B5EF4-FFF2-40B4-BE49-F238E27FC236}">
                  <a16:creationId xmlns:a16="http://schemas.microsoft.com/office/drawing/2014/main" id="{96448994-820C-4BC1-ABF3-4579C6F99A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>
              <a:extLst>
                <a:ext uri="{FF2B5EF4-FFF2-40B4-BE49-F238E27FC236}">
                  <a16:creationId xmlns:a16="http://schemas.microsoft.com/office/drawing/2014/main" id="{9BB0D192-565A-42B9-B292-CC032D71A6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bg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>
              <a:extLst>
                <a:ext uri="{FF2B5EF4-FFF2-40B4-BE49-F238E27FC236}">
                  <a16:creationId xmlns:a16="http://schemas.microsoft.com/office/drawing/2014/main" id="{6D1CA09C-5F40-4E92-A7E9-D1FCEE5128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bg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>
              <a:extLst>
                <a:ext uri="{FF2B5EF4-FFF2-40B4-BE49-F238E27FC236}">
                  <a16:creationId xmlns:a16="http://schemas.microsoft.com/office/drawing/2014/main" id="{379F5AA5-2E14-4880-A5A6-07AEF2AD8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>
              <a:extLst>
                <a:ext uri="{FF2B5EF4-FFF2-40B4-BE49-F238E27FC236}">
                  <a16:creationId xmlns:a16="http://schemas.microsoft.com/office/drawing/2014/main" id="{EF14BD32-D239-4DA3-98B3-7752073657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>
              <a:extLst>
                <a:ext uri="{FF2B5EF4-FFF2-40B4-BE49-F238E27FC236}">
                  <a16:creationId xmlns:a16="http://schemas.microsoft.com/office/drawing/2014/main" id="{CF07B250-E5E4-4624-9BD7-8D513A67B7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>
              <a:extLst>
                <a:ext uri="{FF2B5EF4-FFF2-40B4-BE49-F238E27FC236}">
                  <a16:creationId xmlns:a16="http://schemas.microsoft.com/office/drawing/2014/main" id="{BCC5D120-7C8C-4290-865C-4EE6E4F245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>
              <a:extLst>
                <a:ext uri="{FF2B5EF4-FFF2-40B4-BE49-F238E27FC236}">
                  <a16:creationId xmlns:a16="http://schemas.microsoft.com/office/drawing/2014/main" id="{C24688C6-CAE5-4EF2-B2BA-A138DA0A24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>
              <a:extLst>
                <a:ext uri="{FF2B5EF4-FFF2-40B4-BE49-F238E27FC236}">
                  <a16:creationId xmlns:a16="http://schemas.microsoft.com/office/drawing/2014/main" id="{6BD31099-7C13-4901-A04F-632B1CD846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>
              <a:extLst>
                <a:ext uri="{FF2B5EF4-FFF2-40B4-BE49-F238E27FC236}">
                  <a16:creationId xmlns:a16="http://schemas.microsoft.com/office/drawing/2014/main" id="{679F5FF7-82B2-4033-8FBE-63170C9378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8C2C5B-7AEE-4BEF-975E-BFD78D282A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8425" y="5199797"/>
            <a:ext cx="9435152" cy="789673"/>
          </a:xfrm>
        </p:spPr>
        <p:txBody>
          <a:bodyPr vert="horz" lIns="228600" tIns="228600" rIns="228600" bIns="0" rtlCol="0" anchor="ctr">
            <a:normAutofit/>
          </a:bodyPr>
          <a:lstStyle/>
          <a:p>
            <a:pPr>
              <a:lnSpc>
                <a:spcPct val="80000"/>
              </a:lnSpc>
            </a:pPr>
            <a:r>
              <a:rPr lang="en-US" sz="3200" b="1" dirty="0" err="1">
                <a:solidFill>
                  <a:schemeClr val="bg1"/>
                </a:solidFill>
              </a:rPr>
              <a:t>Основные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направления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развития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58" name="Freeform: Shape 57">
            <a:extLst>
              <a:ext uri="{FF2B5EF4-FFF2-40B4-BE49-F238E27FC236}">
                <a16:creationId xmlns:a16="http://schemas.microsoft.com/office/drawing/2014/main" id="{A7795DFA-888F-47E2-B44E-DE1D3B3E46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5058957"/>
          </a:xfrm>
          <a:custGeom>
            <a:avLst/>
            <a:gdLst>
              <a:gd name="connsiteX0" fmla="*/ 0 w 12192000"/>
              <a:gd name="connsiteY0" fmla="*/ 0 h 5058957"/>
              <a:gd name="connsiteX1" fmla="*/ 12192000 w 12192000"/>
              <a:gd name="connsiteY1" fmla="*/ 0 h 5058957"/>
              <a:gd name="connsiteX2" fmla="*/ 12192000 w 12192000"/>
              <a:gd name="connsiteY2" fmla="*/ 259692 h 5058957"/>
              <a:gd name="connsiteX3" fmla="*/ 12192000 w 12192000"/>
              <a:gd name="connsiteY3" fmla="*/ 3542069 h 5058957"/>
              <a:gd name="connsiteX4" fmla="*/ 12192000 w 12192000"/>
              <a:gd name="connsiteY4" fmla="*/ 3734194 h 5058957"/>
              <a:gd name="connsiteX5" fmla="*/ 12192000 w 12192000"/>
              <a:gd name="connsiteY5" fmla="*/ 4710012 h 5058957"/>
              <a:gd name="connsiteX6" fmla="*/ 12113803 w 12192000"/>
              <a:gd name="connsiteY6" fmla="*/ 4718295 h 5058957"/>
              <a:gd name="connsiteX7" fmla="*/ 6753597 w 12192000"/>
              <a:gd name="connsiteY7" fmla="*/ 5041852 h 5058957"/>
              <a:gd name="connsiteX8" fmla="*/ 400746 w 12192000"/>
              <a:gd name="connsiteY8" fmla="*/ 4870509 h 5058957"/>
              <a:gd name="connsiteX9" fmla="*/ 0 w 12192000"/>
              <a:gd name="connsiteY9" fmla="*/ 4833533 h 5058957"/>
              <a:gd name="connsiteX10" fmla="*/ 0 w 12192000"/>
              <a:gd name="connsiteY10" fmla="*/ 3734194 h 5058957"/>
              <a:gd name="connsiteX11" fmla="*/ 0 w 12192000"/>
              <a:gd name="connsiteY11" fmla="*/ 3542069 h 5058957"/>
              <a:gd name="connsiteX12" fmla="*/ 0 w 12192000"/>
              <a:gd name="connsiteY12" fmla="*/ 259692 h 5058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192000" h="5058957">
                <a:moveTo>
                  <a:pt x="0" y="0"/>
                </a:moveTo>
                <a:lnTo>
                  <a:pt x="12192000" y="0"/>
                </a:lnTo>
                <a:lnTo>
                  <a:pt x="12192000" y="259692"/>
                </a:lnTo>
                <a:lnTo>
                  <a:pt x="12192000" y="3542069"/>
                </a:lnTo>
                <a:lnTo>
                  <a:pt x="12192000" y="3734194"/>
                </a:lnTo>
                <a:lnTo>
                  <a:pt x="12192000" y="4710012"/>
                </a:lnTo>
                <a:lnTo>
                  <a:pt x="12113803" y="4718295"/>
                </a:lnTo>
                <a:cubicBezTo>
                  <a:pt x="10139508" y="4916244"/>
                  <a:pt x="8237152" y="5009247"/>
                  <a:pt x="6753597" y="5041852"/>
                </a:cubicBezTo>
                <a:cubicBezTo>
                  <a:pt x="4940362" y="5081701"/>
                  <a:pt x="2657278" y="5062371"/>
                  <a:pt x="400746" y="4870509"/>
                </a:cubicBezTo>
                <a:lnTo>
                  <a:pt x="0" y="4833533"/>
                </a:lnTo>
                <a:lnTo>
                  <a:pt x="0" y="3734194"/>
                </a:lnTo>
                <a:lnTo>
                  <a:pt x="0" y="3542069"/>
                </a:lnTo>
                <a:lnTo>
                  <a:pt x="0" y="259692"/>
                </a:lnTo>
                <a:close/>
              </a:path>
            </a:pathLst>
          </a:custGeom>
          <a:solidFill>
            <a:schemeClr val="bg1"/>
          </a:solidFill>
          <a:ln w="444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0E635C1C-4773-4DF3-956A-92F22DF3387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4107091"/>
              </p:ext>
            </p:extLst>
          </p:nvPr>
        </p:nvGraphicFramePr>
        <p:xfrm>
          <a:off x="750621" y="399136"/>
          <a:ext cx="10639425" cy="4581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122379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3C5918A-1DC5-4CF3-AA27-00AA3088AA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786683A-6FD6-4BF7-B3B0-DC39767739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274788" y="-15796"/>
            <a:ext cx="7911916" cy="6889592"/>
          </a:xfrm>
          <a:custGeom>
            <a:avLst/>
            <a:gdLst>
              <a:gd name="connsiteX0" fmla="*/ 1144064 w 7911916"/>
              <a:gd name="connsiteY0" fmla="*/ 0 h 6889592"/>
              <a:gd name="connsiteX1" fmla="*/ 7911916 w 7911916"/>
              <a:gd name="connsiteY1" fmla="*/ 0 h 6889592"/>
              <a:gd name="connsiteX2" fmla="*/ 7911916 w 7911916"/>
              <a:gd name="connsiteY2" fmla="*/ 6889592 h 6889592"/>
              <a:gd name="connsiteX3" fmla="*/ 1282780 w 7911916"/>
              <a:gd name="connsiteY3" fmla="*/ 6889592 h 6889592"/>
              <a:gd name="connsiteX4" fmla="*/ 1021588 w 7911916"/>
              <a:gd name="connsiteY4" fmla="*/ 6461391 h 6889592"/>
              <a:gd name="connsiteX5" fmla="*/ 841264 w 7911916"/>
              <a:gd name="connsiteY5" fmla="*/ 370936 h 6889592"/>
              <a:gd name="connsiteX6" fmla="*/ 1119707 w 7911916"/>
              <a:gd name="connsiteY6" fmla="*/ 26053 h 6889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911916" h="6889592">
                <a:moveTo>
                  <a:pt x="1144064" y="0"/>
                </a:moveTo>
                <a:lnTo>
                  <a:pt x="7911916" y="0"/>
                </a:lnTo>
                <a:lnTo>
                  <a:pt x="7911916" y="6889592"/>
                </a:lnTo>
                <a:lnTo>
                  <a:pt x="1282780" y="6889592"/>
                </a:lnTo>
                <a:lnTo>
                  <a:pt x="1021588" y="6461391"/>
                </a:lnTo>
                <a:cubicBezTo>
                  <a:pt x="-73086" y="4533675"/>
                  <a:pt x="-509682" y="2192905"/>
                  <a:pt x="841264" y="370936"/>
                </a:cubicBezTo>
                <a:cubicBezTo>
                  <a:pt x="928899" y="253509"/>
                  <a:pt x="1021859" y="138477"/>
                  <a:pt x="1119707" y="26053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05169E50-59FB-4AEE-B61D-44A882A4CD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249750" y="-6726"/>
            <a:ext cx="5931659" cy="6871452"/>
          </a:xfrm>
          <a:custGeom>
            <a:avLst/>
            <a:gdLst>
              <a:gd name="connsiteX0" fmla="*/ 2429503 w 5931659"/>
              <a:gd name="connsiteY0" fmla="*/ 0 h 6871452"/>
              <a:gd name="connsiteX1" fmla="*/ 5931659 w 5931659"/>
              <a:gd name="connsiteY1" fmla="*/ 0 h 6871452"/>
              <a:gd name="connsiteX2" fmla="*/ 5931659 w 5931659"/>
              <a:gd name="connsiteY2" fmla="*/ 6871452 h 6871452"/>
              <a:gd name="connsiteX3" fmla="*/ 1302090 w 5931659"/>
              <a:gd name="connsiteY3" fmla="*/ 6871452 h 6871452"/>
              <a:gd name="connsiteX4" fmla="*/ 1257860 w 5931659"/>
              <a:gd name="connsiteY4" fmla="*/ 6820098 h 6871452"/>
              <a:gd name="connsiteX5" fmla="*/ 456609 w 5931659"/>
              <a:gd name="connsiteY5" fmla="*/ 1965059 h 6871452"/>
              <a:gd name="connsiteX6" fmla="*/ 2356353 w 5931659"/>
              <a:gd name="connsiteY6" fmla="*/ 42030 h 6871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31659" h="6871452">
                <a:moveTo>
                  <a:pt x="2429503" y="0"/>
                </a:moveTo>
                <a:lnTo>
                  <a:pt x="5931659" y="0"/>
                </a:lnTo>
                <a:lnTo>
                  <a:pt x="5931659" y="6871452"/>
                </a:lnTo>
                <a:lnTo>
                  <a:pt x="1302090" y="6871452"/>
                </a:lnTo>
                <a:lnTo>
                  <a:pt x="1257860" y="6820098"/>
                </a:lnTo>
                <a:cubicBezTo>
                  <a:pt x="121068" y="5395213"/>
                  <a:pt x="-469022" y="3541076"/>
                  <a:pt x="456609" y="1965059"/>
                </a:cubicBezTo>
                <a:cubicBezTo>
                  <a:pt x="919425" y="1178905"/>
                  <a:pt x="1583566" y="524859"/>
                  <a:pt x="2356353" y="42030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17C30F0-5A38-4B60-B632-3AF7C27808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33528" y="-3116"/>
            <a:ext cx="6766974" cy="6864232"/>
          </a:xfrm>
          <a:custGeom>
            <a:avLst/>
            <a:gdLst>
              <a:gd name="connsiteX0" fmla="*/ 2135088 w 6766974"/>
              <a:gd name="connsiteY0" fmla="*/ 0 h 6864232"/>
              <a:gd name="connsiteX1" fmla="*/ 6766974 w 6766974"/>
              <a:gd name="connsiteY1" fmla="*/ 0 h 6864232"/>
              <a:gd name="connsiteX2" fmla="*/ 6766974 w 6766974"/>
              <a:gd name="connsiteY2" fmla="*/ 6864232 h 6864232"/>
              <a:gd name="connsiteX3" fmla="*/ 1128977 w 6766974"/>
              <a:gd name="connsiteY3" fmla="*/ 6864232 h 6864232"/>
              <a:gd name="connsiteX4" fmla="*/ 1004776 w 6766974"/>
              <a:gd name="connsiteY4" fmla="*/ 6687663 h 6864232"/>
              <a:gd name="connsiteX5" fmla="*/ 709736 w 6766974"/>
              <a:gd name="connsiteY5" fmla="*/ 1521351 h 6864232"/>
              <a:gd name="connsiteX6" fmla="*/ 1896284 w 6766974"/>
              <a:gd name="connsiteY6" fmla="*/ 197391 h 68642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66974" h="6864232">
                <a:moveTo>
                  <a:pt x="2135088" y="0"/>
                </a:moveTo>
                <a:lnTo>
                  <a:pt x="6766974" y="0"/>
                </a:lnTo>
                <a:lnTo>
                  <a:pt x="6766974" y="6864232"/>
                </a:lnTo>
                <a:lnTo>
                  <a:pt x="1128977" y="6864232"/>
                </a:lnTo>
                <a:lnTo>
                  <a:pt x="1004776" y="6687663"/>
                </a:lnTo>
                <a:cubicBezTo>
                  <a:pt x="-54053" y="5122098"/>
                  <a:pt x="-463081" y="3202457"/>
                  <a:pt x="709736" y="1521351"/>
                </a:cubicBezTo>
                <a:cubicBezTo>
                  <a:pt x="1045443" y="1039181"/>
                  <a:pt x="1446565" y="592246"/>
                  <a:pt x="1896284" y="197391"/>
                </a:cubicBezTo>
                <a:close/>
              </a:path>
            </a:pathLst>
          </a:custGeom>
          <a:noFill/>
          <a:ln w="9525" cap="flat">
            <a:solidFill>
              <a:schemeClr val="tx1">
                <a:alpha val="1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200CBA5-3F2B-4AAC-9F86-99AFECC19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36" y="0"/>
            <a:ext cx="5238864" cy="6858000"/>
          </a:xfrm>
          <a:custGeom>
            <a:avLst/>
            <a:gdLst>
              <a:gd name="connsiteX0" fmla="*/ 2829115 w 5238864"/>
              <a:gd name="connsiteY0" fmla="*/ 0 h 6864726"/>
              <a:gd name="connsiteX1" fmla="*/ 5238864 w 5238864"/>
              <a:gd name="connsiteY1" fmla="*/ 0 h 6864726"/>
              <a:gd name="connsiteX2" fmla="*/ 5238864 w 5238864"/>
              <a:gd name="connsiteY2" fmla="*/ 6864726 h 6864726"/>
              <a:gd name="connsiteX3" fmla="*/ 1518091 w 5238864"/>
              <a:gd name="connsiteY3" fmla="*/ 6864726 h 6864726"/>
              <a:gd name="connsiteX4" fmla="*/ 1435414 w 5238864"/>
              <a:gd name="connsiteY4" fmla="*/ 6778879 h 6864726"/>
              <a:gd name="connsiteX5" fmla="*/ 406006 w 5238864"/>
              <a:gd name="connsiteY5" fmla="*/ 2093910 h 6864726"/>
              <a:gd name="connsiteX6" fmla="*/ 2559142 w 5238864"/>
              <a:gd name="connsiteY6" fmla="*/ 124487 h 6864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238864" h="6864726">
                <a:moveTo>
                  <a:pt x="2829115" y="0"/>
                </a:moveTo>
                <a:lnTo>
                  <a:pt x="5238864" y="0"/>
                </a:lnTo>
                <a:lnTo>
                  <a:pt x="5238864" y="6864726"/>
                </a:lnTo>
                <a:lnTo>
                  <a:pt x="1518091" y="6864726"/>
                </a:lnTo>
                <a:lnTo>
                  <a:pt x="1435414" y="6778879"/>
                </a:lnTo>
                <a:cubicBezTo>
                  <a:pt x="226066" y="5476104"/>
                  <a:pt x="-499346" y="3635393"/>
                  <a:pt x="406006" y="2093910"/>
                </a:cubicBezTo>
                <a:cubicBezTo>
                  <a:pt x="907547" y="1241972"/>
                  <a:pt x="1674986" y="564513"/>
                  <a:pt x="2559142" y="12448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3F34430-87F5-447A-9E05-43D20F7567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8577" y="794042"/>
            <a:ext cx="5427137" cy="524862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ru-RU" sz="2800" dirty="0"/>
              <a:t> 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138125502"/>
      </p:ext>
    </p:extLst>
  </p:cSld>
  <p:clrMapOvr>
    <a:masterClrMapping/>
  </p:clrMapOvr>
</p:sld>
</file>

<file path=ppt/theme/theme1.xml><?xml version="1.0" encoding="utf-8"?>
<a:theme xmlns:a="http://schemas.openxmlformats.org/drawingml/2006/main" name="Атлас">
  <a:themeElements>
    <a:clrScheme name="Атлас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Атлас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тлас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TM16401371[[fn=Атлас]]</Template>
  <TotalTime>23</TotalTime>
  <Words>460</Words>
  <Application>Microsoft Office PowerPoint</Application>
  <PresentationFormat>Широкоэкранный</PresentationFormat>
  <Paragraphs>68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Calibri</vt:lpstr>
      <vt:lpstr>Calibri Light</vt:lpstr>
      <vt:lpstr>Rockwell</vt:lpstr>
      <vt:lpstr>Times New Roman</vt:lpstr>
      <vt:lpstr>Wingdings</vt:lpstr>
      <vt:lpstr>Атлас</vt:lpstr>
      <vt:lpstr>Современные аспекты обращения опасных отходов производства  и потребления-проблемы  и возможные решения</vt:lpstr>
      <vt:lpstr>Экологическая безопасность</vt:lpstr>
      <vt:lpstr>Структура обращения с отходами в РФ и зарубежных странах</vt:lpstr>
      <vt:lpstr>Основные барьеры реализации государственной политики РФ  в сфере по обращению с отходами производства и потребления</vt:lpstr>
      <vt:lpstr>Сравнительная характеристика принципов управления в РФ и зарубежных странах </vt:lpstr>
      <vt:lpstr>Презентация PowerPoint</vt:lpstr>
      <vt:lpstr>Текущая ситуация в РФ</vt:lpstr>
      <vt:lpstr>Структура шинного рынка в РФ</vt:lpstr>
      <vt:lpstr>Основные направления развития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Современные аспекты обращения опасных отходов производства и потребления-проблемы и возможные решения</dc:title>
  <dc:creator>wwww wwww</dc:creator>
  <cp:lastModifiedBy>Чернышова Ксения Олеговна</cp:lastModifiedBy>
  <cp:revision>5</cp:revision>
  <dcterms:created xsi:type="dcterms:W3CDTF">2019-11-13T20:25:34Z</dcterms:created>
  <dcterms:modified xsi:type="dcterms:W3CDTF">2021-02-07T12:21:52Z</dcterms:modified>
</cp:coreProperties>
</file>